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xlsx" ContentType="application/vnd.openxmlformats-officedocument.spreadsheetml.sheet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1" r:id="rId2"/>
    <p:sldMasterId id="2147483677" r:id="rId3"/>
  </p:sldMasterIdLst>
  <p:notesMasterIdLst>
    <p:notesMasterId r:id="rId28"/>
  </p:notesMasterIdLst>
  <p:sldIdLst>
    <p:sldId id="257" r:id="rId4"/>
    <p:sldId id="288" r:id="rId5"/>
    <p:sldId id="258" r:id="rId6"/>
    <p:sldId id="264" r:id="rId7"/>
    <p:sldId id="289" r:id="rId8"/>
    <p:sldId id="263" r:id="rId9"/>
    <p:sldId id="262" r:id="rId10"/>
    <p:sldId id="259" r:id="rId11"/>
    <p:sldId id="284" r:id="rId12"/>
    <p:sldId id="285" r:id="rId13"/>
    <p:sldId id="286" r:id="rId14"/>
    <p:sldId id="287" r:id="rId15"/>
    <p:sldId id="290" r:id="rId16"/>
    <p:sldId id="291" r:id="rId17"/>
    <p:sldId id="266" r:id="rId18"/>
    <p:sldId id="278" r:id="rId19"/>
    <p:sldId id="265" r:id="rId20"/>
    <p:sldId id="302" r:id="rId21"/>
    <p:sldId id="277" r:id="rId22"/>
    <p:sldId id="276" r:id="rId23"/>
    <p:sldId id="275" r:id="rId24"/>
    <p:sldId id="292" r:id="rId25"/>
    <p:sldId id="274" r:id="rId26"/>
    <p:sldId id="273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87634" autoAdjust="0"/>
  </p:normalViewPr>
  <p:slideViewPr>
    <p:cSldViewPr>
      <p:cViewPr>
        <p:scale>
          <a:sx n="60" d="100"/>
          <a:sy n="60" d="100"/>
        </p:scale>
        <p:origin x="-1096" y="-3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notesMaster" Target="notesMasters/notes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6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33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cuments\2b.%20BOOKS%20and%20%20PAPERS\1.%20Alex%20Msongore\Losse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xxxxxx\Documents\Consultancy\Anthropometric%20data_babati_cluster_GDB.txt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4236453557135"/>
          <c:y val="0.0527639614355137"/>
          <c:w val="0.814779939491509"/>
          <c:h val="0.3479348249785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Sheet1!$D$10</c:f>
              <c:strCache>
                <c:ptCount val="1"/>
                <c:pt idx="0">
                  <c:v>Losses (%; unmarketable grains)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cat>
            <c:multiLvlStrRef>
              <c:f>Sheet1!$E$8:$J$9</c:f>
              <c:multiLvlStrCache>
                <c:ptCount val="6"/>
                <c:lvl>
                  <c:pt idx="0">
                    <c:v>Polypropylene bag stored outside the homestead</c:v>
                  </c:pt>
                  <c:pt idx="1">
                    <c:v>Polypropylene bag with insecticides</c:v>
                  </c:pt>
                  <c:pt idx="2">
                    <c:v>Polypropylene bag with in-house storage</c:v>
                  </c:pt>
                  <c:pt idx="3">
                    <c:v>Traditional cribs</c:v>
                  </c:pt>
                  <c:pt idx="4">
                    <c:v>Traditional crib with insecticide</c:v>
                  </c:pt>
                  <c:pt idx="5">
                    <c:v>Hermetic storage bag</c:v>
                  </c:pt>
                </c:lvl>
                <c:lvl>
                  <c:pt idx="0">
                    <c:v>Maize storage practices </c:v>
                  </c:pt>
                </c:lvl>
              </c:multiLvlStrCache>
            </c:multiLvlStrRef>
          </c:cat>
          <c:val>
            <c:numRef>
              <c:f>Sheet1!$E$10:$J$10</c:f>
              <c:numCache>
                <c:formatCode>0.0</c:formatCode>
                <c:ptCount val="6"/>
                <c:pt idx="0">
                  <c:v>9.700000000000001</c:v>
                </c:pt>
                <c:pt idx="1">
                  <c:v>0.2</c:v>
                </c:pt>
                <c:pt idx="2">
                  <c:v>3.2</c:v>
                </c:pt>
                <c:pt idx="3">
                  <c:v>7.8</c:v>
                </c:pt>
                <c:pt idx="4">
                  <c:v>2.2</c:v>
                </c:pt>
                <c:pt idx="5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07812936"/>
        <c:axId val="2108325624"/>
      </c:barChart>
      <c:catAx>
        <c:axId val="2107812936"/>
        <c:scaling>
          <c:orientation val="minMax"/>
        </c:scaling>
        <c:delete val="0"/>
        <c:axPos val="b"/>
        <c:majorTickMark val="none"/>
        <c:minorTickMark val="none"/>
        <c:tickLblPos val="nextTo"/>
        <c:crossAx val="2108325624"/>
        <c:crosses val="autoZero"/>
        <c:auto val="1"/>
        <c:lblAlgn val="ctr"/>
        <c:lblOffset val="100"/>
        <c:noMultiLvlLbl val="0"/>
      </c:catAx>
      <c:valAx>
        <c:axId val="210832562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Loss (% unmarketable grains)</a:t>
                </a:r>
              </a:p>
            </c:rich>
          </c:tx>
          <c:layout>
            <c:manualLayout>
              <c:xMode val="edge"/>
              <c:yMode val="edge"/>
              <c:x val="0.0171684056874737"/>
              <c:y val="0.0494636314025104"/>
            </c:manualLayout>
          </c:layout>
          <c:overlay val="0"/>
        </c:title>
        <c:numFmt formatCode="0.0" sourceLinked="1"/>
        <c:majorTickMark val="none"/>
        <c:minorTickMark val="none"/>
        <c:tickLblPos val="nextTo"/>
        <c:crossAx val="2107812936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accent6">
          <a:lumMod val="75000"/>
        </a:schemeClr>
      </a:solidFill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Sheet1!$C$5</c:f>
              <c:strCache>
                <c:ptCount val="1"/>
                <c:pt idx="0">
                  <c:v>Number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0.00146974410250713"/>
                  <c:y val="-0.06239986327999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00440923230752139"/>
                  <c:y val="-0.056973788212172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Sheet1!$B$6:$B$7</c:f>
              <c:strCache>
                <c:ptCount val="2"/>
                <c:pt idx="0">
                  <c:v>At risk of malnutrition (MUAC &lt; 220mm)</c:v>
                </c:pt>
                <c:pt idx="1">
                  <c:v>Normal (MUAC ≥ 220mm)</c:v>
                </c:pt>
              </c:strCache>
            </c:strRef>
          </c:cat>
          <c:val>
            <c:numRef>
              <c:f>Sheet1!$C$6:$C$7</c:f>
              <c:numCache>
                <c:formatCode>General</c:formatCode>
                <c:ptCount val="2"/>
                <c:pt idx="0">
                  <c:v>8.0</c:v>
                </c:pt>
                <c:pt idx="1">
                  <c:v>22.0</c:v>
                </c:pt>
              </c:numCache>
            </c:numRef>
          </c:val>
        </c:ser>
        <c:ser>
          <c:idx val="1"/>
          <c:order val="1"/>
          <c:tx>
            <c:strRef>
              <c:f>Sheet1!$D$5</c:f>
              <c:strCache>
                <c:ptCount val="1"/>
                <c:pt idx="0">
                  <c:v>Percent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0.00146974410250713"/>
                  <c:y val="-0.05426075067825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00440923230752139"/>
                  <c:y val="-0.05154771314434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Sheet1!$B$6:$B$7</c:f>
              <c:strCache>
                <c:ptCount val="2"/>
                <c:pt idx="0">
                  <c:v>At risk of malnutrition (MUAC &lt; 220mm)</c:v>
                </c:pt>
                <c:pt idx="1">
                  <c:v>Normal (MUAC ≥ 220mm)</c:v>
                </c:pt>
              </c:strCache>
            </c:strRef>
          </c:cat>
          <c:val>
            <c:numRef>
              <c:f>Sheet1!$D$6:$D$7</c:f>
              <c:numCache>
                <c:formatCode>General</c:formatCode>
                <c:ptCount val="2"/>
                <c:pt idx="0">
                  <c:v>26.7</c:v>
                </c:pt>
                <c:pt idx="1">
                  <c:v>73.3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10614104"/>
        <c:axId val="2110593640"/>
        <c:axId val="0"/>
      </c:bar3DChart>
      <c:catAx>
        <c:axId val="2110614104"/>
        <c:scaling>
          <c:orientation val="minMax"/>
        </c:scaling>
        <c:delete val="0"/>
        <c:axPos val="b"/>
        <c:majorTickMark val="out"/>
        <c:minorTickMark val="none"/>
        <c:tickLblPos val="nextTo"/>
        <c:crossAx val="2110593640"/>
        <c:crosses val="autoZero"/>
        <c:auto val="1"/>
        <c:lblAlgn val="ctr"/>
        <c:lblOffset val="100"/>
        <c:noMultiLvlLbl val="0"/>
      </c:catAx>
      <c:valAx>
        <c:axId val="21105936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11061410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Sheet1!$C$10</c:f>
              <c:strCache>
                <c:ptCount val="1"/>
                <c:pt idx="0">
                  <c:v>Number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0.00144564993689226"/>
                  <c:y val="-0.06888560021921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00144564993689221"/>
                  <c:y val="-0.07715187224552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00722824968446129"/>
                  <c:y val="-0.08266272026306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Sheet1!$B$11:$B$13</c:f>
              <c:strCache>
                <c:ptCount val="3"/>
                <c:pt idx="0">
                  <c:v>Underweight (BMI &lt; 18.5)</c:v>
                </c:pt>
                <c:pt idx="1">
                  <c:v>Normal (BMI 18.5 - 24.9)</c:v>
                </c:pt>
                <c:pt idx="2">
                  <c:v>Overweight (BMI ≥ 25)</c:v>
                </c:pt>
              </c:strCache>
            </c:strRef>
          </c:cat>
          <c:val>
            <c:numRef>
              <c:f>Sheet1!$C$11:$C$13</c:f>
              <c:numCache>
                <c:formatCode>General</c:formatCode>
                <c:ptCount val="3"/>
                <c:pt idx="0">
                  <c:v>7.0</c:v>
                </c:pt>
                <c:pt idx="1">
                  <c:v>29.0</c:v>
                </c:pt>
                <c:pt idx="2">
                  <c:v>5.0</c:v>
                </c:pt>
              </c:numCache>
            </c:numRef>
          </c:val>
        </c:ser>
        <c:ser>
          <c:idx val="1"/>
          <c:order val="1"/>
          <c:tx>
            <c:strRef>
              <c:f>Sheet1!$D$10</c:f>
              <c:strCache>
                <c:ptCount val="1"/>
                <c:pt idx="0">
                  <c:v>Percent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0.00144564993689226"/>
                  <c:y val="-0.05510848017537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00144564993689226"/>
                  <c:y val="-0.05235305616660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0"/>
                  <c:y val="-0.06061932819291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Sheet1!$B$11:$B$13</c:f>
              <c:strCache>
                <c:ptCount val="3"/>
                <c:pt idx="0">
                  <c:v>Underweight (BMI &lt; 18.5)</c:v>
                </c:pt>
                <c:pt idx="1">
                  <c:v>Normal (BMI 18.5 - 24.9)</c:v>
                </c:pt>
                <c:pt idx="2">
                  <c:v>Overweight (BMI ≥ 25)</c:v>
                </c:pt>
              </c:strCache>
            </c:strRef>
          </c:cat>
          <c:val>
            <c:numRef>
              <c:f>Sheet1!$D$11:$D$13</c:f>
              <c:numCache>
                <c:formatCode>General</c:formatCode>
                <c:ptCount val="3"/>
                <c:pt idx="0">
                  <c:v>17.1</c:v>
                </c:pt>
                <c:pt idx="1">
                  <c:v>70.7</c:v>
                </c:pt>
                <c:pt idx="2">
                  <c:v>12.2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10755736"/>
        <c:axId val="2110758712"/>
        <c:axId val="0"/>
      </c:bar3DChart>
      <c:catAx>
        <c:axId val="2110755736"/>
        <c:scaling>
          <c:orientation val="minMax"/>
        </c:scaling>
        <c:delete val="0"/>
        <c:axPos val="b"/>
        <c:majorTickMark val="out"/>
        <c:minorTickMark val="none"/>
        <c:tickLblPos val="nextTo"/>
        <c:crossAx val="2110758712"/>
        <c:crosses val="autoZero"/>
        <c:auto val="1"/>
        <c:lblAlgn val="ctr"/>
        <c:lblOffset val="100"/>
        <c:noMultiLvlLbl val="0"/>
      </c:catAx>
      <c:valAx>
        <c:axId val="21107587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11075573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Sheet1!$C$16</c:f>
              <c:strCache>
                <c:ptCount val="1"/>
                <c:pt idx="0">
                  <c:v>Number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Sheet1!$B$17:$B$19</c:f>
              <c:strCache>
                <c:ptCount val="3"/>
                <c:pt idx="0">
                  <c:v>Underweight (BMI &lt; 18.5)</c:v>
                </c:pt>
                <c:pt idx="1">
                  <c:v>Normal (BMI 18.5 - 24.9)</c:v>
                </c:pt>
                <c:pt idx="2">
                  <c:v>Overweight (BMI ≥ 25)</c:v>
                </c:pt>
              </c:strCache>
            </c:strRef>
          </c:cat>
          <c:val>
            <c:numRef>
              <c:f>Sheet1!$C$17:$C$19</c:f>
              <c:numCache>
                <c:formatCode>General</c:formatCode>
                <c:ptCount val="3"/>
                <c:pt idx="0">
                  <c:v>8.0</c:v>
                </c:pt>
                <c:pt idx="1">
                  <c:v>24.0</c:v>
                </c:pt>
                <c:pt idx="2">
                  <c:v>6.0</c:v>
                </c:pt>
              </c:numCache>
            </c:numRef>
          </c:val>
        </c:ser>
        <c:ser>
          <c:idx val="1"/>
          <c:order val="1"/>
          <c:tx>
            <c:strRef>
              <c:f>Sheet1!$D$16</c:f>
              <c:strCache>
                <c:ptCount val="1"/>
                <c:pt idx="0">
                  <c:v>Percent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Sheet1!$B$17:$B$19</c:f>
              <c:strCache>
                <c:ptCount val="3"/>
                <c:pt idx="0">
                  <c:v>Underweight (BMI &lt; 18.5)</c:v>
                </c:pt>
                <c:pt idx="1">
                  <c:v>Normal (BMI 18.5 - 24.9)</c:v>
                </c:pt>
                <c:pt idx="2">
                  <c:v>Overweight (BMI ≥ 25)</c:v>
                </c:pt>
              </c:strCache>
            </c:strRef>
          </c:cat>
          <c:val>
            <c:numRef>
              <c:f>Sheet1!$D$17:$D$19</c:f>
              <c:numCache>
                <c:formatCode>General</c:formatCode>
                <c:ptCount val="3"/>
                <c:pt idx="0">
                  <c:v>21.1</c:v>
                </c:pt>
                <c:pt idx="1">
                  <c:v>63.2</c:v>
                </c:pt>
                <c:pt idx="2">
                  <c:v>15.8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09976632"/>
        <c:axId val="2109973640"/>
        <c:axId val="0"/>
      </c:bar3DChart>
      <c:catAx>
        <c:axId val="2109976632"/>
        <c:scaling>
          <c:orientation val="minMax"/>
        </c:scaling>
        <c:delete val="0"/>
        <c:axPos val="b"/>
        <c:majorTickMark val="out"/>
        <c:minorTickMark val="none"/>
        <c:tickLblPos val="nextTo"/>
        <c:crossAx val="2109973640"/>
        <c:crosses val="autoZero"/>
        <c:auto val="1"/>
        <c:lblAlgn val="ctr"/>
        <c:lblOffset val="100"/>
        <c:noMultiLvlLbl val="0"/>
      </c:catAx>
      <c:valAx>
        <c:axId val="21099736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10997663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ln>
          <a:solidFill>
            <a:sysClr val="windowText" lastClr="000000"/>
          </a:solidFill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Experimental households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0.00968355577553845"/>
                  <c:y val="-0.06172925230529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00276673022158242"/>
                  <c:y val="-0.0264553938451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00553346044316493"/>
                  <c:y val="-0.04115283487019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Underweight</c:v>
                </c:pt>
                <c:pt idx="1">
                  <c:v>Stunting</c:v>
                </c:pt>
                <c:pt idx="2">
                  <c:v>Wasting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16.1</c:v>
                </c:pt>
                <c:pt idx="1">
                  <c:v>41.4</c:v>
                </c:pt>
                <c:pt idx="2">
                  <c:v>3.3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Non-experimental households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invertIfNegative val="0"/>
          <c:dLbls>
            <c:dLbl>
              <c:idx val="0"/>
              <c:layout>
                <c:manualLayout>
                  <c:x val="0.00830019066474725"/>
                  <c:y val="-0.05291078769025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00138336511079121"/>
                  <c:y val="-0.05291078769025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00138336511079131"/>
                  <c:y val="-0.06466874051031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Underweight</c:v>
                </c:pt>
                <c:pt idx="1">
                  <c:v>Stunting</c:v>
                </c:pt>
                <c:pt idx="2">
                  <c:v>Wasting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21.5</c:v>
                </c:pt>
                <c:pt idx="1">
                  <c:v>56.6</c:v>
                </c:pt>
                <c:pt idx="2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11514872"/>
        <c:axId val="2111517848"/>
        <c:axId val="0"/>
      </c:bar3DChart>
      <c:catAx>
        <c:axId val="2111514872"/>
        <c:scaling>
          <c:orientation val="minMax"/>
        </c:scaling>
        <c:delete val="0"/>
        <c:axPos val="b"/>
        <c:majorTickMark val="out"/>
        <c:minorTickMark val="none"/>
        <c:tickLblPos val="nextTo"/>
        <c:crossAx val="2111517848"/>
        <c:crosses val="autoZero"/>
        <c:auto val="1"/>
        <c:lblAlgn val="ctr"/>
        <c:lblOffset val="100"/>
        <c:noMultiLvlLbl val="0"/>
      </c:catAx>
      <c:valAx>
        <c:axId val="211151784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Percent</a:t>
                </a:r>
              </a:p>
            </c:rich>
          </c:tx>
          <c:layout>
            <c:manualLayout>
              <c:xMode val="edge"/>
              <c:yMode val="edge"/>
              <c:x val="0.0173490378575842"/>
              <c:y val="0.294738779024553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crossAx val="211151487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 b="1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2009477180803"/>
          <c:y val="0.0372965535338435"/>
          <c:w val="0.707990522819199"/>
          <c:h val="0.8684705118689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Sheet1!$C$2</c:f>
              <c:strCache>
                <c:ptCount val="1"/>
                <c:pt idx="0">
                  <c:v>Aflasafe™</c:v>
                </c:pt>
              </c:strCache>
            </c:strRef>
          </c:tx>
          <c:invertIfNegative val="0"/>
          <c:cat>
            <c:numRef>
              <c:f>Sheet1!$B$3:$B$6</c:f>
              <c:numCache>
                <c:formatCode>General</c:formatCode>
                <c:ptCount val="4"/>
                <c:pt idx="0">
                  <c:v>2009.0</c:v>
                </c:pt>
                <c:pt idx="1">
                  <c:v>2010.0</c:v>
                </c:pt>
                <c:pt idx="2">
                  <c:v>2011.0</c:v>
                </c:pt>
                <c:pt idx="3">
                  <c:v>2012.0</c:v>
                </c:pt>
              </c:numCache>
            </c:numRef>
          </c:cat>
          <c:val>
            <c:numRef>
              <c:f>Sheet1!$C$3:$C$6</c:f>
              <c:numCache>
                <c:formatCode>General</c:formatCode>
                <c:ptCount val="4"/>
                <c:pt idx="0">
                  <c:v>2.7</c:v>
                </c:pt>
                <c:pt idx="1">
                  <c:v>21.0</c:v>
                </c:pt>
                <c:pt idx="2">
                  <c:v>3.7</c:v>
                </c:pt>
                <c:pt idx="3">
                  <c:v>1.8</c:v>
                </c:pt>
              </c:numCache>
            </c:numRef>
          </c:val>
        </c:ser>
        <c:ser>
          <c:idx val="1"/>
          <c:order val="1"/>
          <c:tx>
            <c:strRef>
              <c:f>Sheet1!$D$2</c:f>
              <c:strCache>
                <c:ptCount val="1"/>
                <c:pt idx="0">
                  <c:v>Control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-2.19867780311632E-7"/>
                  <c:y val="-0.024325348665326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372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Sheet1!$B$3:$B$6</c:f>
              <c:numCache>
                <c:formatCode>General</c:formatCode>
                <c:ptCount val="4"/>
                <c:pt idx="0">
                  <c:v>2009.0</c:v>
                </c:pt>
                <c:pt idx="1">
                  <c:v>2010.0</c:v>
                </c:pt>
                <c:pt idx="2">
                  <c:v>2011.0</c:v>
                </c:pt>
                <c:pt idx="3">
                  <c:v>2012.0</c:v>
                </c:pt>
              </c:numCache>
            </c:numRef>
          </c:cat>
          <c:val>
            <c:numRef>
              <c:f>Sheet1!$D$3:$D$6</c:f>
              <c:numCache>
                <c:formatCode>General</c:formatCode>
                <c:ptCount val="4"/>
                <c:pt idx="0">
                  <c:v>14.8</c:v>
                </c:pt>
                <c:pt idx="1">
                  <c:v>100.0</c:v>
                </c:pt>
                <c:pt idx="2">
                  <c:v>22.3</c:v>
                </c:pt>
                <c:pt idx="3">
                  <c:v>12.9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1676536"/>
        <c:axId val="2111679544"/>
      </c:barChart>
      <c:dateAx>
        <c:axId val="2111676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200" baseline="0"/>
            </a:pPr>
            <a:endParaRPr lang="en-US"/>
          </a:p>
        </c:txPr>
        <c:crossAx val="2111679544"/>
        <c:crosses val="autoZero"/>
        <c:auto val="0"/>
        <c:lblOffset val="100"/>
        <c:baseTimeUnit val="days"/>
      </c:dateAx>
      <c:valAx>
        <c:axId val="2111679544"/>
        <c:scaling>
          <c:orientation val="minMax"/>
        </c:scaling>
        <c:delete val="0"/>
        <c:axPos val="l"/>
        <c:majorGridlines>
          <c:spPr>
            <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200" baseline="0"/>
            </a:pPr>
            <a:endParaRPr lang="en-US"/>
          </a:p>
        </c:txPr>
        <c:crossAx val="2111676536"/>
        <c:crosses val="autoZero"/>
        <c:crossBetween val="between"/>
      </c:valAx>
      <c:spPr>
        <a:ln cmpd="dbl">
          <a:solidFill>
            <a:schemeClr val="accent1">
              <a:shade val="5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676512052711981"/>
          <c:y val="0.307264588206085"/>
          <c:w val="0.300675785609566"/>
          <c:h val="0.13157188391690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2009477180803"/>
          <c:y val="0.0372965535338435"/>
          <c:w val="0.707990522819199"/>
          <c:h val="0.8684705118689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Sheet1!$C$2</c:f>
              <c:strCache>
                <c:ptCount val="1"/>
                <c:pt idx="0">
                  <c:v>Aflasafe™</c:v>
                </c:pt>
              </c:strCache>
            </c:strRef>
          </c:tx>
          <c:invertIfNegative val="0"/>
          <c:cat>
            <c:numRef>
              <c:f>Sheet1!$B$3:$B$6</c:f>
              <c:numCache>
                <c:formatCode>General</c:formatCode>
                <c:ptCount val="4"/>
                <c:pt idx="0">
                  <c:v>2009.0</c:v>
                </c:pt>
                <c:pt idx="1">
                  <c:v>2010.0</c:v>
                </c:pt>
                <c:pt idx="2">
                  <c:v>2011.0</c:v>
                </c:pt>
                <c:pt idx="3">
                  <c:v>2012.0</c:v>
                </c:pt>
              </c:numCache>
            </c:numRef>
          </c:cat>
          <c:val>
            <c:numRef>
              <c:f>Sheet1!$C$3:$C$6</c:f>
              <c:numCache>
                <c:formatCode>General</c:formatCode>
                <c:ptCount val="4"/>
                <c:pt idx="0">
                  <c:v>18.4</c:v>
                </c:pt>
                <c:pt idx="1">
                  <c:v>21.4</c:v>
                </c:pt>
                <c:pt idx="2">
                  <c:v>25.8</c:v>
                </c:pt>
                <c:pt idx="3">
                  <c:v>50.3</c:v>
                </c:pt>
              </c:numCache>
            </c:numRef>
          </c:val>
        </c:ser>
        <c:ser>
          <c:idx val="1"/>
          <c:order val="1"/>
          <c:tx>
            <c:strRef>
              <c:f>Sheet1!$D$2</c:f>
              <c:strCache>
                <c:ptCount val="1"/>
                <c:pt idx="0">
                  <c:v>Control</c:v>
                </c:pt>
              </c:strCache>
            </c:strRef>
          </c:tx>
          <c:invertIfNegative val="0"/>
          <c:cat>
            <c:numRef>
              <c:f>Sheet1!$B$3:$B$6</c:f>
              <c:numCache>
                <c:formatCode>General</c:formatCode>
                <c:ptCount val="4"/>
                <c:pt idx="0">
                  <c:v>2009.0</c:v>
                </c:pt>
                <c:pt idx="1">
                  <c:v>2010.0</c:v>
                </c:pt>
                <c:pt idx="2">
                  <c:v>2011.0</c:v>
                </c:pt>
                <c:pt idx="3">
                  <c:v>2012.0</c:v>
                </c:pt>
              </c:numCache>
            </c:numRef>
          </c:cat>
          <c:val>
            <c:numRef>
              <c:f>Sheet1!$D$3:$D$6</c:f>
              <c:numCache>
                <c:formatCode>General</c:formatCode>
                <c:ptCount val="4"/>
                <c:pt idx="0">
                  <c:v>245.1</c:v>
                </c:pt>
                <c:pt idx="1">
                  <c:v>372.4</c:v>
                </c:pt>
                <c:pt idx="2">
                  <c:v>238.2</c:v>
                </c:pt>
                <c:pt idx="3">
                  <c:v>527.4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1705016"/>
        <c:axId val="2111708024"/>
      </c:barChart>
      <c:dateAx>
        <c:axId val="2111705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200" baseline="0"/>
            </a:pPr>
            <a:endParaRPr lang="en-US"/>
          </a:p>
        </c:txPr>
        <c:crossAx val="2111708024"/>
        <c:crosses val="autoZero"/>
        <c:auto val="0"/>
        <c:lblOffset val="100"/>
        <c:baseTimeUnit val="days"/>
      </c:dateAx>
      <c:valAx>
        <c:axId val="2111708024"/>
        <c:scaling>
          <c:orientation val="minMax"/>
        </c:scaling>
        <c:delete val="0"/>
        <c:axPos val="l"/>
        <c:majorGridlines>
          <c:spPr>
            <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200" baseline="0"/>
            </a:pPr>
            <a:endParaRPr lang="en-US"/>
          </a:p>
        </c:txPr>
        <c:crossAx val="2111705016"/>
        <c:crosses val="autoZero"/>
        <c:crossBetween val="between"/>
      </c:valAx>
      <c:spPr>
        <a:ln cmpd="dbl">
          <a:solidFill>
            <a:schemeClr val="accent1">
              <a:shade val="5000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25EC9B-A4A4-428E-932A-E7FE5AB81EC0}" type="datetimeFigureOut">
              <a:rPr lang="en-US" smtClean="0"/>
              <a:pPr/>
              <a:t>7/14/15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258C7-1715-4EAC-AD53-622401FFE8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736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258C7-1715-4EAC-AD53-622401FFE85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761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png"/><Relationship Id="rId6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png"/><Relationship Id="rId6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1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4.jpe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 smtClean="0"/>
              <a:t>Name(s) of presenter(s)</a:t>
            </a:r>
            <a:br>
              <a:rPr lang="en-US" dirty="0" smtClean="0"/>
            </a:br>
            <a:r>
              <a:rPr lang="en-US" dirty="0" smtClean="0"/>
              <a:t>Organizational affiliation</a:t>
            </a:r>
            <a:br>
              <a:rPr lang="en-US" dirty="0" smtClean="0"/>
            </a:br>
            <a:r>
              <a:rPr lang="en-US" dirty="0" smtClean="0"/>
              <a:t>Event name, place and dates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10574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136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8997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110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 userDrawn="1"/>
        </p:nvSpPr>
        <p:spPr bwMode="auto">
          <a:xfrm>
            <a:off x="0" y="3048000"/>
            <a:ext cx="91440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i="1">
                <a:solidFill>
                  <a:srgbClr val="156734"/>
                </a:solidFill>
                <a:latin typeface="Calibri" pitchFamily="34" charset="0"/>
              </a:rPr>
              <a:t>Africa Research in Sustainable Intensification for the Next Generation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400">
                <a:solidFill>
                  <a:srgbClr val="156734"/>
                </a:solidFill>
                <a:latin typeface="Calibri" pitchFamily="34" charset="0"/>
              </a:rPr>
              <a:t>africa-rising.net</a:t>
            </a:r>
            <a:endParaRPr lang="en-US" sz="4400" b="1" i="1">
              <a:solidFill>
                <a:srgbClr val="156734"/>
              </a:solidFill>
              <a:latin typeface="Calibri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 userDrawn="1"/>
        </p:nvGrpSpPr>
        <p:grpSpPr bwMode="auto">
          <a:xfrm>
            <a:off x="1182688" y="5486400"/>
            <a:ext cx="7086600" cy="857250"/>
            <a:chOff x="1451698" y="5798343"/>
            <a:chExt cx="5863502" cy="709613"/>
          </a:xfrm>
        </p:grpSpPr>
        <p:pic>
          <p:nvPicPr>
            <p:cNvPr id="4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8"/>
          <p:cNvGrpSpPr>
            <a:grpSpLocks/>
          </p:cNvGrpSpPr>
          <p:nvPr userDrawn="1"/>
        </p:nvGrpSpPr>
        <p:grpSpPr bwMode="auto">
          <a:xfrm>
            <a:off x="1189038" y="6543675"/>
            <a:ext cx="7686675" cy="230188"/>
            <a:chOff x="1066800" y="6543986"/>
            <a:chExt cx="7305540" cy="229893"/>
          </a:xfrm>
        </p:grpSpPr>
        <p:sp>
          <p:nvSpPr>
            <p:cNvPr id="8" name="TextBox 6"/>
            <p:cNvSpPr txBox="1">
              <a:spLocks noChangeArrowheads="1"/>
            </p:cNvSpPr>
            <p:nvPr/>
          </p:nvSpPr>
          <p:spPr bwMode="auto">
            <a:xfrm>
              <a:off x="1676349" y="6543986"/>
              <a:ext cx="6695991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buClr>
                  <a:srgbClr val="5F0500"/>
                </a:buClr>
                <a:defRPr/>
              </a:pPr>
              <a:r>
                <a:rPr lang="en-US" sz="900" i="1" dirty="0" smtClean="0">
                  <a:solidFill>
                    <a:prstClr val="black"/>
                  </a:solidFill>
                  <a:latin typeface="Calibri"/>
                </a:rPr>
                <a:t>The presentation has a Creative Commons </a:t>
              </a:r>
              <a:r>
                <a:rPr lang="en-US" sz="900" i="1" dirty="0" err="1" smtClean="0">
                  <a:solidFill>
                    <a:prstClr val="black"/>
                  </a:solidFill>
                  <a:latin typeface="Calibri"/>
                </a:rPr>
                <a:t>licence</a:t>
              </a:r>
              <a:r>
                <a:rPr lang="en-US" sz="900" i="1" dirty="0" smtClean="0">
                  <a:solidFill>
                    <a:prstClr val="black"/>
                  </a:solidFill>
                  <a:latin typeface="Calibri"/>
                </a:rPr>
                <a:t>. You are free to re-use or distribute this work, provided credit is given to ILRI.</a:t>
              </a:r>
              <a:endParaRPr lang="en-US" sz="900" dirty="0" smtClean="0">
                <a:solidFill>
                  <a:prstClr val="black"/>
                </a:solidFill>
                <a:latin typeface="Calibri"/>
              </a:endParaRPr>
            </a:p>
          </p:txBody>
        </p:sp>
        <p:pic>
          <p:nvPicPr>
            <p:cNvPr id="9" name="Picture 10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Picture 11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583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 userDrawn="1"/>
        </p:nvSpPr>
        <p:spPr bwMode="auto">
          <a:xfrm>
            <a:off x="0" y="3048000"/>
            <a:ext cx="91440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i="1">
                <a:solidFill>
                  <a:srgbClr val="156734"/>
                </a:solidFill>
                <a:latin typeface="Calibri" pitchFamily="34" charset="0"/>
              </a:rPr>
              <a:t>Africa Research in Sustainable Intensification for the Next Generation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400">
                <a:solidFill>
                  <a:srgbClr val="156734"/>
                </a:solidFill>
                <a:latin typeface="Calibri" pitchFamily="34" charset="0"/>
              </a:rPr>
              <a:t>africa-rising.net</a:t>
            </a:r>
            <a:endParaRPr lang="en-US" sz="4400" b="1" i="1">
              <a:solidFill>
                <a:srgbClr val="156734"/>
              </a:solidFill>
              <a:latin typeface="Calibri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 userDrawn="1"/>
        </p:nvGrpSpPr>
        <p:grpSpPr bwMode="auto">
          <a:xfrm>
            <a:off x="1182688" y="5486400"/>
            <a:ext cx="7086600" cy="857250"/>
            <a:chOff x="1451698" y="5798343"/>
            <a:chExt cx="5863502" cy="709613"/>
          </a:xfrm>
        </p:grpSpPr>
        <p:pic>
          <p:nvPicPr>
            <p:cNvPr id="4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8"/>
          <p:cNvGrpSpPr>
            <a:grpSpLocks/>
          </p:cNvGrpSpPr>
          <p:nvPr userDrawn="1"/>
        </p:nvGrpSpPr>
        <p:grpSpPr bwMode="auto">
          <a:xfrm>
            <a:off x="1189038" y="6543675"/>
            <a:ext cx="7686675" cy="230188"/>
            <a:chOff x="1066800" y="6543986"/>
            <a:chExt cx="7305540" cy="229893"/>
          </a:xfrm>
        </p:grpSpPr>
        <p:sp>
          <p:nvSpPr>
            <p:cNvPr id="8" name="TextBox 6"/>
            <p:cNvSpPr txBox="1">
              <a:spLocks noChangeArrowheads="1"/>
            </p:cNvSpPr>
            <p:nvPr/>
          </p:nvSpPr>
          <p:spPr bwMode="auto">
            <a:xfrm>
              <a:off x="1676349" y="6543986"/>
              <a:ext cx="6695991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buClr>
                  <a:srgbClr val="5F0500"/>
                </a:buClr>
                <a:defRPr/>
              </a:pPr>
              <a:r>
                <a:rPr lang="en-US" sz="900" i="1" dirty="0" smtClean="0">
                  <a:solidFill>
                    <a:prstClr val="black"/>
                  </a:solidFill>
                  <a:latin typeface="Calibri"/>
                </a:rPr>
                <a:t>The presentation has a Creative Commons </a:t>
              </a:r>
              <a:r>
                <a:rPr lang="en-US" sz="900" i="1" dirty="0" err="1" smtClean="0">
                  <a:solidFill>
                    <a:prstClr val="black"/>
                  </a:solidFill>
                  <a:latin typeface="Calibri"/>
                </a:rPr>
                <a:t>licence</a:t>
              </a:r>
              <a:r>
                <a:rPr lang="en-US" sz="900" i="1" dirty="0" smtClean="0">
                  <a:solidFill>
                    <a:prstClr val="black"/>
                  </a:solidFill>
                  <a:latin typeface="Calibri"/>
                </a:rPr>
                <a:t>. You are free to re-use or distribute this work, provided credit is given to ILRI.</a:t>
              </a:r>
              <a:endParaRPr lang="en-US" sz="900" dirty="0" smtClean="0">
                <a:solidFill>
                  <a:prstClr val="black"/>
                </a:solidFill>
                <a:latin typeface="Calibri"/>
              </a:endParaRPr>
            </a:p>
          </p:txBody>
        </p:sp>
        <p:pic>
          <p:nvPicPr>
            <p:cNvPr id="9" name="Picture 10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Picture 11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4433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 userDrawn="1"/>
        </p:nvGrpSpPr>
        <p:grpSpPr bwMode="auto">
          <a:xfrm>
            <a:off x="2327275" y="5988050"/>
            <a:ext cx="3943350" cy="606425"/>
            <a:chOff x="2762252" y="6096000"/>
            <a:chExt cx="3943348" cy="605913"/>
          </a:xfrm>
        </p:grpSpPr>
        <p:pic>
          <p:nvPicPr>
            <p:cNvPr id="5" name="Picture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7440" y="6229915"/>
              <a:ext cx="1108160" cy="338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600" y="6276539"/>
              <a:ext cx="1561392" cy="244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2252" y="6096000"/>
              <a:ext cx="511263" cy="605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371600" y="1752600"/>
            <a:ext cx="66294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2130425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/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89757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514600"/>
            <a:ext cx="77724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EC821C"/>
              </a:buClr>
              <a:defRPr sz="2800"/>
            </a:lvl1pPr>
            <a:lvl2pPr>
              <a:buClr>
                <a:srgbClr val="EC821C"/>
              </a:buClr>
              <a:defRPr sz="2800"/>
            </a:lvl2pPr>
            <a:lvl3pPr>
              <a:buClr>
                <a:srgbClr val="EC821C"/>
              </a:buClr>
              <a:defRPr sz="2400"/>
            </a:lvl3pPr>
            <a:lvl4pPr>
              <a:buClr>
                <a:srgbClr val="EC821C"/>
              </a:buClr>
              <a:defRPr sz="2000"/>
            </a:lvl4pPr>
            <a:lvl5pPr>
              <a:buClr>
                <a:srgbClr val="EC821C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69924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876801" y="1371600"/>
            <a:ext cx="4267200" cy="54864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4485013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57200" y="2438400"/>
            <a:ext cx="7543800" cy="388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501226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en-US" noProof="0" dirty="0"/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8610600" y="6400800"/>
            <a:ext cx="609600" cy="396875"/>
          </a:xfrm>
          <a:prstGeom prst="bracketPair">
            <a:avLst>
              <a:gd name="adj" fmla="val 17949"/>
            </a:avLst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BA5695-846E-484A-B462-6AB33F4DFB2C}" type="slidenum">
              <a:rPr lang="en-US">
                <a:solidFill>
                  <a:prstClr val="black"/>
                </a:solidFill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5610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0476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0" y="1909763"/>
            <a:ext cx="9144000" cy="11382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i="1" smtClean="0">
                <a:solidFill>
                  <a:srgbClr val="156734"/>
                </a:solidFill>
                <a:latin typeface="Calibri" charset="0"/>
              </a:rPr>
              <a:t>Africa Research in Sustainable Intensification for the Next Generation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400" smtClean="0">
                <a:solidFill>
                  <a:srgbClr val="156734"/>
                </a:solidFill>
                <a:latin typeface="Calibri" charset="0"/>
              </a:rPr>
              <a:t>africa-rising.net</a:t>
            </a:r>
            <a:endParaRPr lang="en-US" sz="4400" b="1" i="1" smtClean="0">
              <a:solidFill>
                <a:srgbClr val="156734"/>
              </a:solidFill>
              <a:latin typeface="Calibri" charset="0"/>
            </a:endParaRPr>
          </a:p>
        </p:txBody>
      </p:sp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002213"/>
            <a:ext cx="5638800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86017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D7461A-104C-4F3C-8D6E-756FCA5E2A70}" type="datetimeFigureOut">
              <a:rPr lang="en-US">
                <a:solidFill>
                  <a:prstClr val="black"/>
                </a:solidFill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7/14/15</a:t>
            </a:fld>
            <a:endParaRPr lang="en-US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0DBA9F-D2E1-44DF-985A-8D12FB1CB390}" type="slidenum">
              <a:rPr lang="en-US">
                <a:solidFill>
                  <a:prstClr val="black"/>
                </a:solidFill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823588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51FB989D-15F2-4A49-AE64-B2FEFBB1149E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7/14/15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86B67729-846D-4228-92F8-D3F76E504F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058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 smtClean="0"/>
              <a:t>For graphs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495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5026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706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56D1BC0-ECFC-462C-8263-BDE060C2832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7/14/15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9E448CD-C5B5-4B97-85D4-7EA70B8851A7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432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514600"/>
            <a:ext cx="77724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EC821C"/>
              </a:buClr>
              <a:defRPr sz="2800"/>
            </a:lvl1pPr>
            <a:lvl2pPr>
              <a:buClr>
                <a:srgbClr val="EC821C"/>
              </a:buClr>
              <a:defRPr sz="2800"/>
            </a:lvl2pPr>
            <a:lvl3pPr>
              <a:buClr>
                <a:srgbClr val="EC821C"/>
              </a:buClr>
              <a:defRPr sz="2400"/>
            </a:lvl3pPr>
            <a:lvl4pPr>
              <a:buClr>
                <a:srgbClr val="EC821C"/>
              </a:buClr>
              <a:defRPr sz="2000"/>
            </a:lvl4pPr>
            <a:lvl5pPr>
              <a:buClr>
                <a:srgbClr val="EC821C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0167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876801" y="1371600"/>
            <a:ext cx="4267200" cy="5486400"/>
          </a:xfrm>
          <a:prstGeom prst="rect">
            <a:avLst/>
          </a:prstGeom>
          <a:blipFill dpi="0" rotWithShape="1">
            <a:blip r:embed="rId2" cstate="print">
              <a:extLst/>
            </a:blip>
            <a:srcRect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752609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514600"/>
            <a:ext cx="77724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EC821C"/>
              </a:buClr>
              <a:defRPr sz="2800"/>
            </a:lvl1pPr>
            <a:lvl2pPr>
              <a:buClr>
                <a:srgbClr val="EC821C"/>
              </a:buClr>
              <a:defRPr sz="2800"/>
            </a:lvl2pPr>
            <a:lvl3pPr>
              <a:buClr>
                <a:srgbClr val="EC821C"/>
              </a:buClr>
              <a:defRPr sz="2400"/>
            </a:lvl3pPr>
            <a:lvl4pPr>
              <a:buClr>
                <a:srgbClr val="EC821C"/>
              </a:buClr>
              <a:defRPr sz="2000"/>
            </a:lvl4pPr>
            <a:lvl5pPr>
              <a:buClr>
                <a:srgbClr val="EC821C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492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theme" Target="../theme/theme2.xml"/><Relationship Id="rId1" Type="http://schemas.openxmlformats.org/officeDocument/2006/relationships/slideLayout" Target="../slideLayouts/slideLayout10.xml"/><Relationship Id="rId2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2.xml"/><Relationship Id="rId9" Type="http://schemas.openxmlformats.org/officeDocument/2006/relationships/theme" Target="../theme/theme3.xml"/><Relationship Id="rId10" Type="http://schemas.openxmlformats.org/officeDocument/2006/relationships/image" Target="../media/image10.jpeg"/><Relationship Id="rId1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7947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70" r:id="rId9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Insert picture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51816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455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8738"/>
            <a:ext cx="9144000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7022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n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chart" Target="../charts/char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5.jpeg"/><Relationship Id="rId12" Type="http://schemas.openxmlformats.org/officeDocument/2006/relationships/image" Target="../media/image26.jpe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19.jpeg"/><Relationship Id="rId6" Type="http://schemas.openxmlformats.org/officeDocument/2006/relationships/image" Target="../media/image20.jpeg"/><Relationship Id="rId7" Type="http://schemas.openxmlformats.org/officeDocument/2006/relationships/image" Target="../media/image21.jpeg"/><Relationship Id="rId8" Type="http://schemas.openxmlformats.org/officeDocument/2006/relationships/image" Target="../media/image22.jpeg"/><Relationship Id="rId9" Type="http://schemas.openxmlformats.org/officeDocument/2006/relationships/image" Target="../media/image23.jpeg"/><Relationship Id="rId10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chart" Target="../charts/chart6.xml"/><Relationship Id="rId3" Type="http://schemas.openxmlformats.org/officeDocument/2006/relationships/chart" Target="../charts/char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31.jpeg"/><Relationship Id="rId5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908" y="1340768"/>
            <a:ext cx="8891588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dirty="0">
                <a:solidFill>
                  <a:prstClr val="black"/>
                </a:solidFill>
                <a:latin typeface="Arial Rounded MT Bold" pitchFamily="34" charset="0"/>
                <a:ea typeface="ＭＳ Ｐゴシック" pitchFamily="34" charset="-128"/>
              </a:rPr>
              <a:t>Research Theme 4: </a:t>
            </a:r>
            <a:r>
              <a:rPr lang="en-US" sz="3200" b="1" dirty="0" smtClean="0"/>
              <a:t>Food storage, value addition and </a:t>
            </a:r>
            <a:r>
              <a:rPr lang="en-US" sz="3200" b="1" dirty="0" err="1" smtClean="0"/>
              <a:t>mycotoxin</a:t>
            </a:r>
            <a:r>
              <a:rPr lang="en-US" sz="3200" b="1" dirty="0" smtClean="0"/>
              <a:t> management</a:t>
            </a:r>
            <a:endParaRPr lang="en-US" sz="3200" dirty="0" smtClean="0"/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251520" y="2996952"/>
            <a:ext cx="8640959" cy="156966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prstClr val="black"/>
                </a:solidFill>
                <a:latin typeface="+mn-lt"/>
              </a:rPr>
              <a:t>Research Progress from September 2014 to June 2015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prstClr val="black"/>
                </a:solidFill>
                <a:latin typeface="+mn-lt"/>
              </a:rPr>
              <a:t>Presented to ESA Planning Meeting</a:t>
            </a:r>
            <a:endParaRPr lang="en-US" sz="3200" b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251521" y="5013176"/>
            <a:ext cx="864095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prstClr val="black"/>
                </a:solidFill>
              </a:rPr>
              <a:t>Malawi, July 2015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prstClr val="black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prstClr val="black"/>
                </a:solidFill>
              </a:rPr>
              <a:t>By Research Team 4</a:t>
            </a:r>
            <a:endParaRPr lang="en-US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785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3582557"/>
              </p:ext>
            </p:extLst>
          </p:nvPr>
        </p:nvGraphicFramePr>
        <p:xfrm>
          <a:off x="179512" y="1742619"/>
          <a:ext cx="8784976" cy="4609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/>
          <p:cNvSpPr/>
          <p:nvPr/>
        </p:nvSpPr>
        <p:spPr>
          <a:xfrm>
            <a:off x="1835696" y="1556792"/>
            <a:ext cx="61374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Nutritional </a:t>
            </a:r>
            <a:r>
              <a:rPr 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status of </a:t>
            </a:r>
            <a:r>
              <a:rPr lang="en-GB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lactating mothers </a:t>
            </a:r>
            <a:r>
              <a:rPr lang="en-GB" sz="2000" b="1" dirty="0" smtClean="0">
                <a:latin typeface="Arial" pitchFamily="34" charset="0"/>
                <a:cs typeface="Arial" pitchFamily="34" charset="0"/>
              </a:rPr>
              <a:t>in Babati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6351711"/>
            <a:ext cx="3816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Body mass index (BMI) 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223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07705" y="1772816"/>
            <a:ext cx="45365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</a:rPr>
              <a:t>Nutritional </a:t>
            </a:r>
            <a:r>
              <a:rPr lang="en-US" sz="2000" b="1" dirty="0">
                <a:solidFill>
                  <a:prstClr val="black"/>
                </a:solidFill>
              </a:rPr>
              <a:t>status of </a:t>
            </a:r>
            <a:r>
              <a:rPr lang="en-US" sz="2000" b="1" dirty="0">
                <a:solidFill>
                  <a:srgbClr val="0000FF"/>
                </a:solidFill>
              </a:rPr>
              <a:t>the </a:t>
            </a:r>
            <a:r>
              <a:rPr lang="en-US" sz="2000" b="1" dirty="0" smtClean="0">
                <a:solidFill>
                  <a:srgbClr val="0000FF"/>
                </a:solidFill>
              </a:rPr>
              <a:t>elderly </a:t>
            </a:r>
            <a:r>
              <a:rPr lang="en-US" sz="2000" b="1" dirty="0" smtClean="0">
                <a:solidFill>
                  <a:prstClr val="black"/>
                </a:solidFill>
              </a:rPr>
              <a:t>in Babati</a:t>
            </a:r>
            <a:endParaRPr lang="en-US" sz="2000" b="1" dirty="0"/>
          </a:p>
        </p:txBody>
      </p:sp>
      <p:sp>
        <p:nvSpPr>
          <p:cNvPr id="4" name="Rectangle 3"/>
          <p:cNvSpPr/>
          <p:nvPr/>
        </p:nvSpPr>
        <p:spPr>
          <a:xfrm>
            <a:off x="395536" y="6351711"/>
            <a:ext cx="3816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Body mass index (BMI) </a:t>
            </a:r>
            <a:endParaRPr 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318557"/>
              </p:ext>
            </p:extLst>
          </p:nvPr>
        </p:nvGraphicFramePr>
        <p:xfrm>
          <a:off x="179512" y="2057399"/>
          <a:ext cx="8784976" cy="4294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86593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27584" y="908720"/>
            <a:ext cx="8064896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Can adequate food storage lead to better health outcomes? </a:t>
            </a:r>
          </a:p>
          <a:p>
            <a:pPr algn="ctr"/>
            <a:endParaRPr lang="en-US" sz="20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 storage experiment with farmers from 2013-2014: </a:t>
            </a: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Assessment </a:t>
            </a:r>
            <a:r>
              <a:rPr 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the nutritional </a:t>
            </a:r>
            <a:r>
              <a:rPr 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status of </a:t>
            </a:r>
            <a:r>
              <a:rPr lang="en-US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children </a:t>
            </a:r>
            <a:r>
              <a:rPr lang="en-GB" sz="2000" b="1" dirty="0" smtClean="0">
                <a:latin typeface="Arial" pitchFamily="34" charset="0"/>
                <a:cs typeface="Arial" pitchFamily="34" charset="0"/>
              </a:rPr>
              <a:t>of participating and non-participating households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941218657"/>
              </p:ext>
            </p:extLst>
          </p:nvPr>
        </p:nvGraphicFramePr>
        <p:xfrm>
          <a:off x="179512" y="2537520"/>
          <a:ext cx="9180512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77733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11560" y="1052736"/>
            <a:ext cx="8229600" cy="7920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Integration with Research theme </a:t>
            </a:r>
            <a:r>
              <a:rPr lang="en-US" sz="3200" b="1" dirty="0" smtClean="0"/>
              <a:t>1: samples collected for </a:t>
            </a:r>
            <a:r>
              <a:rPr lang="en-US" sz="3200" b="1" dirty="0" err="1" smtClean="0"/>
              <a:t>mycotoxin</a:t>
            </a:r>
            <a:r>
              <a:rPr lang="en-US" sz="3200" b="1" dirty="0" smtClean="0"/>
              <a:t> analysis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2176988"/>
            <a:ext cx="4392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00FF"/>
                </a:solidFill>
              </a:rPr>
              <a:t>Samples collected from Research theme 1</a:t>
            </a:r>
          </a:p>
          <a:p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088216"/>
              </p:ext>
            </p:extLst>
          </p:nvPr>
        </p:nvGraphicFramePr>
        <p:xfrm>
          <a:off x="323527" y="3001139"/>
          <a:ext cx="5006351" cy="2852444"/>
        </p:xfrm>
        <a:graphic>
          <a:graphicData uri="http://schemas.openxmlformats.org/drawingml/2006/table">
            <a:tbl>
              <a:tblPr/>
              <a:tblGrid>
                <a:gridCol w="2044115"/>
                <a:gridCol w="1286234"/>
                <a:gridCol w="1676002"/>
              </a:tblGrid>
              <a:tr h="357791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Village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US" sz="2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Number of samples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056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Fertilizer trial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Maize variety trial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791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Seloto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791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Sabilo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791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Hallu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791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791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Grand 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049979" y="2176988"/>
            <a:ext cx="40679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FF"/>
                </a:solidFill>
              </a:rPr>
              <a:t>Fertilizer and variety treatments</a:t>
            </a:r>
            <a:endParaRPr lang="en-US" sz="2400" b="1" dirty="0">
              <a:solidFill>
                <a:srgbClr val="0000FF"/>
              </a:solidFill>
            </a:endParaRPr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848921"/>
              </p:ext>
            </p:extLst>
          </p:nvPr>
        </p:nvGraphicFramePr>
        <p:xfrm>
          <a:off x="5589604" y="2980526"/>
          <a:ext cx="1862716" cy="3112770"/>
        </p:xfrm>
        <a:graphic>
          <a:graphicData uri="http://schemas.openxmlformats.org/drawingml/2006/table">
            <a:tbl>
              <a:tblPr/>
              <a:tblGrid>
                <a:gridCol w="1862716"/>
              </a:tblGrid>
              <a:tr h="53762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Fertilizer treatments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0N 40P 60K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45N 40P 60K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90N 40P 60K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120N 40P 60K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150N 40P 60K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120N 0P 60K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120N 15P 60K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120N 30P 60K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Control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046830"/>
              </p:ext>
            </p:extLst>
          </p:nvPr>
        </p:nvGraphicFramePr>
        <p:xfrm>
          <a:off x="7668344" y="3001139"/>
          <a:ext cx="1296144" cy="1422828"/>
        </p:xfrm>
        <a:graphic>
          <a:graphicData uri="http://schemas.openxmlformats.org/drawingml/2006/table">
            <a:tbl>
              <a:tblPr/>
              <a:tblGrid>
                <a:gridCol w="1296144"/>
              </a:tblGrid>
              <a:tr h="54762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Maize varieties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22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SEED CO 627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22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Kenya H513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22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Pioneer 3253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2475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99792" y="908720"/>
            <a:ext cx="5112568" cy="5760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r>
              <a:rPr lang="en-US" sz="2800" b="1" dirty="0" smtClean="0"/>
              <a:t>Integration with Research theme 8</a:t>
            </a:r>
            <a:endParaRPr lang="en-US" sz="28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25408"/>
              </p:ext>
            </p:extLst>
          </p:nvPr>
        </p:nvGraphicFramePr>
        <p:xfrm>
          <a:off x="2699791" y="1412777"/>
          <a:ext cx="3024337" cy="4464493"/>
        </p:xfrm>
        <a:graphic>
          <a:graphicData uri="http://schemas.openxmlformats.org/drawingml/2006/table">
            <a:tbl>
              <a:tblPr/>
              <a:tblGrid>
                <a:gridCol w="648073"/>
                <a:gridCol w="1512168"/>
                <a:gridCol w="864096"/>
              </a:tblGrid>
              <a:tr h="2244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Village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Sample type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Quantity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 rowSpan="12"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Matufa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Lablab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Maize bran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Blood meal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Sorghum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Pigeon pea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Maize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Sunflower cake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Soybean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Broken rice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Rice bran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Moringa leaf meal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6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Leucaena leaf meal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Sabilo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Sunflower cake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Sorghum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Pigeon pea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9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113857"/>
              </p:ext>
            </p:extLst>
          </p:nvPr>
        </p:nvGraphicFramePr>
        <p:xfrm>
          <a:off x="5967800" y="1412776"/>
          <a:ext cx="2996688" cy="4464489"/>
        </p:xfrm>
        <a:graphic>
          <a:graphicData uri="http://schemas.openxmlformats.org/drawingml/2006/table">
            <a:tbl>
              <a:tblPr/>
              <a:tblGrid>
                <a:gridCol w="1052472"/>
                <a:gridCol w="1152128"/>
                <a:gridCol w="792088"/>
              </a:tblGrid>
              <a:tr h="26261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Village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Sample type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Quantity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7">
                <a:tc rowSpan="6"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Seloto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Sunflower cake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Maize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Maize bran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Pigeon pea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Sorghum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Soybean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7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Hallu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Maize bran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Sunflower cake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Sorghum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Babati town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Blood meal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26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Fish meal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Grand 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1520" y="1916832"/>
            <a:ext cx="23042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Samples </a:t>
            </a:r>
            <a:r>
              <a:rPr lang="en-US" sz="2800" dirty="0" smtClean="0">
                <a:solidFill>
                  <a:srgbClr val="0000FF"/>
                </a:solidFill>
              </a:rPr>
              <a:t>collected for </a:t>
            </a:r>
            <a:r>
              <a:rPr lang="en-US" sz="2800" dirty="0" err="1" smtClean="0">
                <a:solidFill>
                  <a:srgbClr val="0000FF"/>
                </a:solidFill>
              </a:rPr>
              <a:t>mycotoxin</a:t>
            </a:r>
            <a:r>
              <a:rPr lang="en-US" sz="2800" dirty="0" smtClean="0">
                <a:solidFill>
                  <a:srgbClr val="0000FF"/>
                </a:solidFill>
              </a:rPr>
              <a:t> analysis</a:t>
            </a: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189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2745" y="2204864"/>
            <a:ext cx="880174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Use of </a:t>
            </a:r>
            <a:r>
              <a:rPr lang="en-US" sz="2800" i="1" dirty="0" err="1" smtClean="0"/>
              <a:t>Aspergillus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flavus</a:t>
            </a:r>
            <a:r>
              <a:rPr lang="en-US" sz="2800" dirty="0" smtClean="0"/>
              <a:t> strains that do not produce toxins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Naturally outcompete the toxic producing strains, reducing their population and hence aflatoxin 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800" dirty="0" smtClean="0"/>
          </a:p>
          <a:p>
            <a:r>
              <a:rPr lang="en-US" sz="2800" dirty="0" smtClean="0"/>
              <a:t>Villages selected in </a:t>
            </a:r>
            <a:r>
              <a:rPr lang="en-US" sz="2800" dirty="0" err="1" smtClean="0"/>
              <a:t>Babati</a:t>
            </a:r>
            <a:r>
              <a:rPr lang="en-US" sz="2800" dirty="0" smtClean="0"/>
              <a:t>: </a:t>
            </a:r>
            <a:endParaRPr lang="en-US" sz="28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err="1"/>
              <a:t>Sabilo</a:t>
            </a:r>
            <a:endParaRPr lang="en-US" sz="28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err="1"/>
              <a:t>Sangaiwe</a:t>
            </a:r>
            <a:endParaRPr lang="en-US" sz="28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err="1"/>
              <a:t>Matufa</a:t>
            </a:r>
            <a:endParaRPr lang="en-US" sz="28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err="1" smtClean="0"/>
              <a:t>Hallu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79912" y="900009"/>
            <a:ext cx="4824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</a:rPr>
              <a:t>Interventions/Scaling-up</a:t>
            </a:r>
            <a:endParaRPr lang="en-US" sz="3200" b="1" dirty="0"/>
          </a:p>
        </p:txBody>
      </p:sp>
      <p:sp>
        <p:nvSpPr>
          <p:cNvPr id="5" name="Rectangle 4"/>
          <p:cNvSpPr/>
          <p:nvPr/>
        </p:nvSpPr>
        <p:spPr>
          <a:xfrm>
            <a:off x="144017" y="1736715"/>
            <a:ext cx="81003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prstClr val="black"/>
                </a:solidFill>
              </a:rPr>
              <a:t>A</a:t>
            </a:r>
            <a:r>
              <a:rPr lang="en-US" sz="3200" b="1" dirty="0" smtClean="0">
                <a:solidFill>
                  <a:prstClr val="black"/>
                </a:solidFill>
              </a:rPr>
              <a:t>flatoxin bio-control</a:t>
            </a:r>
            <a:endParaRPr lang="en-US" sz="3200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059" y="4221088"/>
            <a:ext cx="2429448" cy="2636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6584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4147" name="Picture 3" descr="maiz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178" y="2486025"/>
            <a:ext cx="2538413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4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766" y="1295400"/>
            <a:ext cx="1544637" cy="130175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4150" name="Line 6"/>
          <p:cNvSpPr>
            <a:spLocks noChangeShapeType="1"/>
          </p:cNvSpPr>
          <p:nvPr/>
        </p:nvSpPr>
        <p:spPr bwMode="auto">
          <a:xfrm flipV="1">
            <a:off x="457200" y="2208213"/>
            <a:ext cx="0" cy="1401762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74151" name="AutoShape 7"/>
          <p:cNvSpPr>
            <a:spLocks noChangeArrowheads="1"/>
          </p:cNvSpPr>
          <p:nvPr/>
        </p:nvSpPr>
        <p:spPr bwMode="auto">
          <a:xfrm>
            <a:off x="457200" y="2159000"/>
            <a:ext cx="762000" cy="88900"/>
          </a:xfrm>
          <a:prstGeom prst="rightArrow">
            <a:avLst>
              <a:gd name="adj1" fmla="val 50000"/>
              <a:gd name="adj2" fmla="val 214286"/>
            </a:avLst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74152" name="Line 8"/>
          <p:cNvSpPr>
            <a:spLocks noChangeShapeType="1"/>
          </p:cNvSpPr>
          <p:nvPr/>
        </p:nvSpPr>
        <p:spPr bwMode="auto">
          <a:xfrm flipH="1">
            <a:off x="1539875" y="6108700"/>
            <a:ext cx="19050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74153" name="AutoShape 9"/>
          <p:cNvSpPr>
            <a:spLocks noChangeArrowheads="1"/>
          </p:cNvSpPr>
          <p:nvPr/>
        </p:nvSpPr>
        <p:spPr bwMode="auto">
          <a:xfrm>
            <a:off x="1490666" y="5773744"/>
            <a:ext cx="88900" cy="350837"/>
          </a:xfrm>
          <a:prstGeom prst="upArrow">
            <a:avLst>
              <a:gd name="adj1" fmla="val 50000"/>
              <a:gd name="adj2" fmla="val 98661"/>
            </a:avLst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774154" name="Picture 10" descr="Zaria -- Red ants dragging earthworms into nest, but not sorghum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353" y="1093788"/>
            <a:ext cx="1952625" cy="146526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4155" name="Line 11"/>
          <p:cNvSpPr>
            <a:spLocks noChangeShapeType="1"/>
          </p:cNvSpPr>
          <p:nvPr/>
        </p:nvSpPr>
        <p:spPr bwMode="auto">
          <a:xfrm>
            <a:off x="6340476" y="2730500"/>
            <a:ext cx="620713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74156" name="AutoShape 12"/>
          <p:cNvSpPr>
            <a:spLocks noChangeArrowheads="1"/>
          </p:cNvSpPr>
          <p:nvPr/>
        </p:nvSpPr>
        <p:spPr bwMode="auto">
          <a:xfrm>
            <a:off x="6916738" y="2709863"/>
            <a:ext cx="88900" cy="354012"/>
          </a:xfrm>
          <a:prstGeom prst="downArrow">
            <a:avLst>
              <a:gd name="adj1" fmla="val 50000"/>
              <a:gd name="adj2" fmla="val 99553"/>
            </a:avLst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74157" name="Line 13"/>
          <p:cNvSpPr>
            <a:spLocks noChangeShapeType="1"/>
          </p:cNvSpPr>
          <p:nvPr/>
        </p:nvSpPr>
        <p:spPr bwMode="auto">
          <a:xfrm>
            <a:off x="7566025" y="2605094"/>
            <a:ext cx="0" cy="1209675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74158" name="AutoShape 14"/>
          <p:cNvSpPr>
            <a:spLocks noChangeArrowheads="1"/>
          </p:cNvSpPr>
          <p:nvPr/>
        </p:nvSpPr>
        <p:spPr bwMode="auto">
          <a:xfrm>
            <a:off x="7078666" y="3770313"/>
            <a:ext cx="473075" cy="88900"/>
          </a:xfrm>
          <a:prstGeom prst="leftArrow">
            <a:avLst>
              <a:gd name="adj1" fmla="val 50000"/>
              <a:gd name="adj2" fmla="val 133036"/>
            </a:avLst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774159" name="Picture 15" descr="Aspergillus niger spoes 1SE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0" y="2366963"/>
            <a:ext cx="1016000" cy="1079500"/>
          </a:xfrm>
          <a:prstGeom prst="rect">
            <a:avLst/>
          </a:prstGeom>
          <a:noFill/>
          <a:ln w="9525" algn="ctr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4160" name="Text Box 16"/>
          <p:cNvSpPr txBox="1">
            <a:spLocks noChangeArrowheads="1"/>
          </p:cNvSpPr>
          <p:nvPr/>
        </p:nvSpPr>
        <p:spPr bwMode="auto">
          <a:xfrm>
            <a:off x="228600" y="5789619"/>
            <a:ext cx="2895600" cy="9239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prstClr val="black"/>
                </a:solidFill>
                <a:cs typeface="Arial" pitchFamily="34" charset="0"/>
              </a:rPr>
              <a:t>Broadcast </a:t>
            </a:r>
          </a:p>
          <a:p>
            <a:pPr>
              <a:defRPr/>
            </a:pPr>
            <a:r>
              <a:rPr lang="en-US" b="1" dirty="0">
                <a:solidFill>
                  <a:prstClr val="black"/>
                </a:solidFill>
                <a:cs typeface="Arial" pitchFamily="34" charset="0"/>
              </a:rPr>
              <a:t>@ 10 kg/ha 2-3 weeks before flowering</a:t>
            </a:r>
          </a:p>
        </p:txBody>
      </p:sp>
      <p:sp>
        <p:nvSpPr>
          <p:cNvPr id="774162" name="Text Box 18"/>
          <p:cNvSpPr txBox="1">
            <a:spLocks noChangeArrowheads="1"/>
          </p:cNvSpPr>
          <p:nvPr/>
        </p:nvSpPr>
        <p:spPr bwMode="auto">
          <a:xfrm>
            <a:off x="5348288" y="3375025"/>
            <a:ext cx="826508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solidFill>
                  <a:prstClr val="black"/>
                </a:solidFill>
                <a:cs typeface="Arial" pitchFamily="34" charset="0"/>
              </a:rPr>
              <a:t>Spores</a:t>
            </a:r>
          </a:p>
        </p:txBody>
      </p:sp>
      <p:sp>
        <p:nvSpPr>
          <p:cNvPr id="774163" name="Text Box 19"/>
          <p:cNvSpPr txBox="1">
            <a:spLocks noChangeArrowheads="1"/>
          </p:cNvSpPr>
          <p:nvPr/>
        </p:nvSpPr>
        <p:spPr bwMode="auto">
          <a:xfrm>
            <a:off x="7707315" y="2497139"/>
            <a:ext cx="843501" cy="3416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b="1">
                <a:solidFill>
                  <a:prstClr val="black"/>
                </a:solidFill>
                <a:cs typeface="Arial" pitchFamily="34" charset="0"/>
              </a:rPr>
              <a:t>Insects</a:t>
            </a:r>
          </a:p>
        </p:txBody>
      </p:sp>
      <p:pic>
        <p:nvPicPr>
          <p:cNvPr id="2254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526" y="4597400"/>
            <a:ext cx="2614613" cy="18034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4164" name="Text Box 20"/>
          <p:cNvSpPr txBox="1">
            <a:spLocks noChangeArrowheads="1"/>
          </p:cNvSpPr>
          <p:nvPr/>
        </p:nvSpPr>
        <p:spPr bwMode="auto">
          <a:xfrm>
            <a:off x="3352800" y="6324600"/>
            <a:ext cx="2895600" cy="369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 err="1" smtClean="0">
                <a:solidFill>
                  <a:prstClr val="black"/>
                </a:solidFill>
                <a:cs typeface="Arial" pitchFamily="34" charset="0"/>
              </a:rPr>
              <a:t>Biocontrol</a:t>
            </a:r>
            <a:r>
              <a:rPr lang="en-US" b="1" dirty="0" smtClean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b="1" dirty="0">
                <a:solidFill>
                  <a:prstClr val="black"/>
                </a:solidFill>
                <a:cs typeface="Arial" pitchFamily="34" charset="0"/>
              </a:rPr>
              <a:t>in 5 kg boxes</a:t>
            </a:r>
          </a:p>
        </p:txBody>
      </p:sp>
      <p:sp>
        <p:nvSpPr>
          <p:cNvPr id="774165" name="Text Box 21"/>
          <p:cNvSpPr txBox="1">
            <a:spLocks noChangeArrowheads="1"/>
          </p:cNvSpPr>
          <p:nvPr/>
        </p:nvSpPr>
        <p:spPr bwMode="auto">
          <a:xfrm>
            <a:off x="411164" y="1620840"/>
            <a:ext cx="758825" cy="5355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b="1">
                <a:solidFill>
                  <a:prstClr val="black"/>
                </a:solidFill>
                <a:cs typeface="Arial" pitchFamily="34" charset="0"/>
              </a:rPr>
              <a:t>3-20 days</a:t>
            </a:r>
          </a:p>
        </p:txBody>
      </p:sp>
      <p:sp>
        <p:nvSpPr>
          <p:cNvPr id="774166" name="Text Box 22"/>
          <p:cNvSpPr txBox="1">
            <a:spLocks noChangeArrowheads="1"/>
          </p:cNvSpPr>
          <p:nvPr/>
        </p:nvSpPr>
        <p:spPr bwMode="auto">
          <a:xfrm>
            <a:off x="6269041" y="2762251"/>
            <a:ext cx="697627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solidFill>
                  <a:prstClr val="black"/>
                </a:solidFill>
                <a:cs typeface="Arial" pitchFamily="34" charset="0"/>
              </a:rPr>
              <a:t>Wind</a:t>
            </a:r>
          </a:p>
        </p:txBody>
      </p:sp>
      <p:sp>
        <p:nvSpPr>
          <p:cNvPr id="774167" name="Line 23"/>
          <p:cNvSpPr>
            <a:spLocks noChangeShapeType="1"/>
          </p:cNvSpPr>
          <p:nvPr/>
        </p:nvSpPr>
        <p:spPr bwMode="auto">
          <a:xfrm flipV="1">
            <a:off x="6180138" y="1543054"/>
            <a:ext cx="544512" cy="796925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74168" name="Text Box 24"/>
          <p:cNvSpPr txBox="1">
            <a:spLocks noChangeArrowheads="1"/>
          </p:cNvSpPr>
          <p:nvPr/>
        </p:nvSpPr>
        <p:spPr bwMode="auto">
          <a:xfrm>
            <a:off x="5418524" y="1126485"/>
            <a:ext cx="1345433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prstClr val="black"/>
                </a:solidFill>
                <a:cs typeface="Arial" pitchFamily="34" charset="0"/>
              </a:rPr>
              <a:t>Soil</a:t>
            </a:r>
          </a:p>
          <a:p>
            <a:pPr algn="ctr">
              <a:defRPr/>
            </a:pPr>
            <a:r>
              <a:rPr lang="en-US" b="1" dirty="0">
                <a:solidFill>
                  <a:prstClr val="black"/>
                </a:solidFill>
                <a:cs typeface="Arial" pitchFamily="34" charset="0"/>
              </a:rPr>
              <a:t>colonization</a:t>
            </a:r>
          </a:p>
        </p:txBody>
      </p:sp>
      <p:sp>
        <p:nvSpPr>
          <p:cNvPr id="774169" name="Text Box 25"/>
          <p:cNvSpPr txBox="1">
            <a:spLocks noChangeArrowheads="1"/>
          </p:cNvSpPr>
          <p:nvPr/>
        </p:nvSpPr>
        <p:spPr bwMode="auto">
          <a:xfrm>
            <a:off x="374650" y="3384550"/>
            <a:ext cx="1987550" cy="3111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b="1">
                <a:solidFill>
                  <a:prstClr val="black"/>
                </a:solidFill>
                <a:cs typeface="Arial" pitchFamily="34" charset="0"/>
              </a:rPr>
              <a:t>30-33 grains m</a:t>
            </a:r>
            <a:r>
              <a:rPr lang="en-US" b="1" baseline="30000">
                <a:solidFill>
                  <a:prstClr val="black"/>
                </a:solidFill>
                <a:cs typeface="Arial" pitchFamily="34" charset="0"/>
              </a:rPr>
              <a:t>-2</a:t>
            </a:r>
            <a:endParaRPr lang="en-US" b="1">
              <a:solidFill>
                <a:prstClr val="black"/>
              </a:solidFill>
              <a:cs typeface="Arial" pitchFamily="34" charset="0"/>
            </a:endParaRP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1219202" y="1263653"/>
            <a:ext cx="2643188" cy="2055813"/>
            <a:chOff x="831" y="892"/>
            <a:chExt cx="1665" cy="1295"/>
          </a:xfrm>
        </p:grpSpPr>
        <p:pic>
          <p:nvPicPr>
            <p:cNvPr id="22564" name="Picture 27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" y="912"/>
              <a:ext cx="1665" cy="1275"/>
            </a:xfrm>
            <a:prstGeom prst="rect">
              <a:avLst/>
            </a:prstGeom>
            <a:noFill/>
            <a:ln w="9525" algn="ctr">
              <a:solidFill>
                <a:srgbClr val="FFFF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382" name="Oval 28"/>
            <p:cNvSpPr>
              <a:spLocks noChangeArrowheads="1"/>
            </p:cNvSpPr>
            <p:nvPr/>
          </p:nvSpPr>
          <p:spPr bwMode="auto">
            <a:xfrm>
              <a:off x="1824" y="892"/>
              <a:ext cx="164" cy="327"/>
            </a:xfrm>
            <a:prstGeom prst="ellipse">
              <a:avLst/>
            </a:prstGeom>
            <a:noFill/>
            <a:ln w="28575" cap="sq" algn="ctr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57383" name="Oval 29"/>
            <p:cNvSpPr>
              <a:spLocks noChangeArrowheads="1"/>
            </p:cNvSpPr>
            <p:nvPr/>
          </p:nvSpPr>
          <p:spPr bwMode="auto">
            <a:xfrm>
              <a:off x="912" y="1756"/>
              <a:ext cx="164" cy="327"/>
            </a:xfrm>
            <a:prstGeom prst="ellipse">
              <a:avLst/>
            </a:prstGeom>
            <a:noFill/>
            <a:ln w="28575" cap="sq" algn="ctr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  <p:pic>
        <p:nvPicPr>
          <p:cNvPr id="22555" name="Picture 35" descr="Pic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3" y="5778500"/>
            <a:ext cx="1268413" cy="947738"/>
          </a:xfrm>
          <a:prstGeom prst="rect">
            <a:avLst/>
          </a:prstGeom>
          <a:noFill/>
          <a:ln w="9525" algn="ctr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80" name="Text Box 36"/>
          <p:cNvSpPr txBox="1">
            <a:spLocks noChangeArrowheads="1"/>
          </p:cNvSpPr>
          <p:nvPr/>
        </p:nvSpPr>
        <p:spPr bwMode="auto">
          <a:xfrm>
            <a:off x="7239002" y="6351594"/>
            <a:ext cx="1663700" cy="5413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b="1" dirty="0">
                <a:solidFill>
                  <a:prstClr val="black"/>
                </a:solidFill>
                <a:cs typeface="Arial" pitchFamily="34" charset="0"/>
              </a:rPr>
              <a:t>Fungal network in killed grain</a:t>
            </a:r>
          </a:p>
        </p:txBody>
      </p:sp>
      <p:grpSp>
        <p:nvGrpSpPr>
          <p:cNvPr id="3" name="Group 76"/>
          <p:cNvGrpSpPr>
            <a:grpSpLocks/>
          </p:cNvGrpSpPr>
          <p:nvPr/>
        </p:nvGrpSpPr>
        <p:grpSpPr bwMode="auto">
          <a:xfrm>
            <a:off x="457200" y="3657600"/>
            <a:ext cx="2743200" cy="2286000"/>
            <a:chOff x="288" y="2400"/>
            <a:chExt cx="1728" cy="1440"/>
          </a:xfrm>
        </p:grpSpPr>
        <p:grpSp>
          <p:nvGrpSpPr>
            <p:cNvPr id="22559" name="Group 30"/>
            <p:cNvGrpSpPr>
              <a:grpSpLocks/>
            </p:cNvGrpSpPr>
            <p:nvPr/>
          </p:nvGrpSpPr>
          <p:grpSpPr bwMode="auto">
            <a:xfrm>
              <a:off x="288" y="2400"/>
              <a:ext cx="1632" cy="1336"/>
              <a:chOff x="288" y="2400"/>
              <a:chExt cx="1632" cy="1336"/>
            </a:xfrm>
          </p:grpSpPr>
          <p:pic>
            <p:nvPicPr>
              <p:cNvPr id="22561" name="Picture 31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8" y="2400"/>
                <a:ext cx="1632" cy="1336"/>
              </a:xfrm>
              <a:prstGeom prst="rect">
                <a:avLst/>
              </a:prstGeom>
              <a:noFill/>
              <a:ln w="9525" algn="ctr">
                <a:solidFill>
                  <a:srgbClr val="FFFF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7377" name="Oval 32"/>
              <p:cNvSpPr>
                <a:spLocks noChangeArrowheads="1"/>
              </p:cNvSpPr>
              <p:nvPr/>
            </p:nvSpPr>
            <p:spPr bwMode="auto">
              <a:xfrm>
                <a:off x="528" y="3340"/>
                <a:ext cx="384" cy="327"/>
              </a:xfrm>
              <a:prstGeom prst="ellipse">
                <a:avLst/>
              </a:prstGeom>
              <a:noFill/>
              <a:ln w="28575" cap="sq" algn="ctr">
                <a:solidFill>
                  <a:srgbClr val="FFFF00"/>
                </a:solidFill>
                <a:round/>
                <a:headEnd type="none" w="sm" len="sm"/>
                <a:tailEnd type="none" w="sm" len="sm"/>
              </a:ln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57378" name="Oval 33"/>
              <p:cNvSpPr>
                <a:spLocks noChangeArrowheads="1"/>
              </p:cNvSpPr>
              <p:nvPr/>
            </p:nvSpPr>
            <p:spPr bwMode="auto">
              <a:xfrm>
                <a:off x="816" y="2668"/>
                <a:ext cx="384" cy="327"/>
              </a:xfrm>
              <a:prstGeom prst="ellipse">
                <a:avLst/>
              </a:prstGeom>
              <a:noFill/>
              <a:ln w="28575" cap="sq" algn="ctr">
                <a:solidFill>
                  <a:srgbClr val="FFFF00"/>
                </a:solidFill>
                <a:round/>
                <a:headEnd type="none" w="sm" len="sm"/>
                <a:tailEnd type="none" w="sm" len="sm"/>
              </a:ln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pic>
          <p:nvPicPr>
            <p:cNvPr id="22560" name="Picture 74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3070"/>
              <a:ext cx="816" cy="770"/>
            </a:xfrm>
            <a:prstGeom prst="rect">
              <a:avLst/>
            </a:prstGeom>
            <a:noFill/>
            <a:ln w="12700" cap="sq" algn="ctr">
              <a:solidFill>
                <a:srgbClr val="FFFF66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8" name="Picture 37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-27384"/>
            <a:ext cx="9108504" cy="12160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79566" y="2063234"/>
            <a:ext cx="1985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Sporulation on moist soil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44624"/>
            <a:ext cx="5259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How does the bio-control works?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911388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7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74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7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7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7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7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7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7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74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74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74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77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77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77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77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7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77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77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77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77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4151" grpId="0" animBg="1"/>
      <p:bldP spid="774153" grpId="0" animBg="1"/>
      <p:bldP spid="774156" grpId="0" animBg="1"/>
      <p:bldP spid="774158" grpId="0" animBg="1"/>
      <p:bldP spid="774160" grpId="0"/>
      <p:bldP spid="774162" grpId="0"/>
      <p:bldP spid="774163" grpId="0"/>
      <p:bldP spid="774165" grpId="0"/>
      <p:bldP spid="774166" grpId="0"/>
      <p:bldP spid="774166" grpId="1"/>
      <p:bldP spid="774168" grpId="0"/>
      <p:bldP spid="7741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75856" y="911622"/>
            <a:ext cx="5184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</a:rPr>
              <a:t>Interventions/Scaling-up</a:t>
            </a:r>
            <a:endParaRPr lang="en-US" sz="3200" b="1" dirty="0"/>
          </a:p>
        </p:txBody>
      </p:sp>
      <p:sp>
        <p:nvSpPr>
          <p:cNvPr id="4" name="Rectangle 3"/>
          <p:cNvSpPr/>
          <p:nvPr/>
        </p:nvSpPr>
        <p:spPr>
          <a:xfrm>
            <a:off x="323528" y="1703705"/>
            <a:ext cx="8424936" cy="4154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</a:rPr>
              <a:t>Validation of potential </a:t>
            </a:r>
            <a:r>
              <a:rPr lang="en-US" sz="2400" b="1" dirty="0" err="1" smtClean="0">
                <a:solidFill>
                  <a:srgbClr val="000000"/>
                </a:solidFill>
              </a:rPr>
              <a:t>aflatoxin</a:t>
            </a:r>
            <a:r>
              <a:rPr lang="en-US" sz="2400" b="1" dirty="0" smtClean="0">
                <a:solidFill>
                  <a:srgbClr val="000000"/>
                </a:solidFill>
              </a:rPr>
              <a:t> </a:t>
            </a:r>
            <a:r>
              <a:rPr lang="en-US" sz="2400" b="1" dirty="0">
                <a:solidFill>
                  <a:srgbClr val="000000"/>
                </a:solidFill>
              </a:rPr>
              <a:t>bio-</a:t>
            </a:r>
            <a:r>
              <a:rPr lang="en-US" sz="2400" b="1" dirty="0" smtClean="0">
                <a:solidFill>
                  <a:srgbClr val="000000"/>
                </a:solidFill>
              </a:rPr>
              <a:t>control product</a:t>
            </a:r>
          </a:p>
          <a:p>
            <a:endParaRPr lang="en-US" sz="2400" b="1" dirty="0">
              <a:solidFill>
                <a:srgbClr val="000000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Efficacy tests of the Tanzanian </a:t>
            </a:r>
            <a:r>
              <a:rPr lang="en-US" sz="2400" dirty="0" err="1" smtClean="0">
                <a:solidFill>
                  <a:srgbClr val="000000"/>
                </a:solidFill>
              </a:rPr>
              <a:t>atoxigenic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i="1" dirty="0" smtClean="0">
                <a:solidFill>
                  <a:srgbClr val="000000"/>
                </a:solidFill>
              </a:rPr>
              <a:t>A. </a:t>
            </a:r>
            <a:r>
              <a:rPr lang="en-US" sz="2400" i="1" dirty="0" err="1" smtClean="0">
                <a:solidFill>
                  <a:srgbClr val="000000"/>
                </a:solidFill>
              </a:rPr>
              <a:t>flavus</a:t>
            </a:r>
            <a:r>
              <a:rPr lang="en-US" sz="2400" dirty="0" smtClean="0">
                <a:solidFill>
                  <a:srgbClr val="000000"/>
                </a:solidFill>
              </a:rPr>
              <a:t> were conducted in the 4 villages (</a:t>
            </a:r>
            <a:r>
              <a:rPr lang="en-US" sz="2400" dirty="0" err="1" smtClean="0">
                <a:solidFill>
                  <a:srgbClr val="000000"/>
                </a:solidFill>
              </a:rPr>
              <a:t>Hallu</a:t>
            </a:r>
            <a:r>
              <a:rPr lang="en-US" sz="2400" dirty="0" smtClean="0">
                <a:solidFill>
                  <a:srgbClr val="000000"/>
                </a:solidFill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</a:rPr>
              <a:t>Sabilo</a:t>
            </a:r>
            <a:r>
              <a:rPr lang="en-US" sz="2400" dirty="0" smtClean="0">
                <a:solidFill>
                  <a:srgbClr val="000000"/>
                </a:solidFill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</a:rPr>
              <a:t>Sangaiwe</a:t>
            </a:r>
            <a:r>
              <a:rPr lang="en-US" sz="2400" dirty="0" smtClean="0">
                <a:solidFill>
                  <a:srgbClr val="000000"/>
                </a:solidFill>
              </a:rPr>
              <a:t> and </a:t>
            </a:r>
            <a:r>
              <a:rPr lang="en-US" sz="2400" dirty="0" err="1" smtClean="0">
                <a:solidFill>
                  <a:srgbClr val="000000"/>
                </a:solidFill>
              </a:rPr>
              <a:t>Seloto</a:t>
            </a:r>
            <a:r>
              <a:rPr lang="en-US" sz="2400" dirty="0" smtClean="0">
                <a:solidFill>
                  <a:srgbClr val="000000"/>
                </a:solidFill>
              </a:rPr>
              <a:t>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5 sites per village to give total of 20 sites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</a:rPr>
              <a:t>2 </a:t>
            </a:r>
            <a:r>
              <a:rPr lang="en-GB" sz="2400" dirty="0" err="1" smtClean="0">
                <a:solidFill>
                  <a:srgbClr val="000000"/>
                </a:solidFill>
              </a:rPr>
              <a:t>biocontrol</a:t>
            </a:r>
            <a:r>
              <a:rPr lang="en-GB" sz="2400" dirty="0" smtClean="0">
                <a:solidFill>
                  <a:srgbClr val="000000"/>
                </a:solidFill>
              </a:rPr>
              <a:t> products, consisting of 8 </a:t>
            </a:r>
            <a:r>
              <a:rPr lang="en-GB" sz="2400" dirty="0" err="1" smtClean="0">
                <a:solidFill>
                  <a:srgbClr val="000000"/>
                </a:solidFill>
              </a:rPr>
              <a:t>atoxigenic</a:t>
            </a:r>
            <a:r>
              <a:rPr lang="en-GB" sz="2400" dirty="0" smtClean="0">
                <a:solidFill>
                  <a:srgbClr val="000000"/>
                </a:solidFill>
              </a:rPr>
              <a:t> </a:t>
            </a:r>
            <a:r>
              <a:rPr lang="en-GB" sz="2400" i="1" dirty="0" smtClean="0">
                <a:solidFill>
                  <a:srgbClr val="000000"/>
                </a:solidFill>
              </a:rPr>
              <a:t>A. </a:t>
            </a:r>
            <a:r>
              <a:rPr lang="en-GB" sz="2400" i="1" dirty="0" err="1" smtClean="0">
                <a:solidFill>
                  <a:srgbClr val="000000"/>
                </a:solidFill>
              </a:rPr>
              <a:t>flavus</a:t>
            </a:r>
            <a:r>
              <a:rPr lang="en-GB" sz="2400" i="1" dirty="0" smtClean="0">
                <a:solidFill>
                  <a:srgbClr val="000000"/>
                </a:solidFill>
              </a:rPr>
              <a:t> </a:t>
            </a:r>
            <a:r>
              <a:rPr lang="en-GB" sz="2400" dirty="0" smtClean="0">
                <a:solidFill>
                  <a:srgbClr val="000000"/>
                </a:solidFill>
              </a:rPr>
              <a:t>strains (4 strains in each group) tested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30 samples collected from 3 villages (June 2015)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Samples currently being assayed for </a:t>
            </a:r>
            <a:r>
              <a:rPr lang="en-US" sz="2400" dirty="0" err="1" smtClean="0">
                <a:solidFill>
                  <a:srgbClr val="000000"/>
                </a:solidFill>
              </a:rPr>
              <a:t>aflatoxin</a:t>
            </a:r>
            <a:r>
              <a:rPr lang="en-US" sz="2400" dirty="0" smtClean="0">
                <a:solidFill>
                  <a:srgbClr val="000000"/>
                </a:solidFill>
              </a:rPr>
              <a:t> level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Microbial analysis (A. </a:t>
            </a:r>
            <a:r>
              <a:rPr lang="en-US" sz="2400" dirty="0" err="1" smtClean="0">
                <a:solidFill>
                  <a:srgbClr val="000000"/>
                </a:solidFill>
              </a:rPr>
              <a:t>flavus</a:t>
            </a:r>
            <a:r>
              <a:rPr lang="en-US" sz="2400" dirty="0" smtClean="0">
                <a:solidFill>
                  <a:srgbClr val="000000"/>
                </a:solidFill>
              </a:rPr>
              <a:t>, toxigenic and </a:t>
            </a:r>
            <a:r>
              <a:rPr lang="en-US" sz="2400" dirty="0" err="1" smtClean="0">
                <a:solidFill>
                  <a:srgbClr val="000000"/>
                </a:solidFill>
              </a:rPr>
              <a:t>atoxigenic</a:t>
            </a:r>
            <a:r>
              <a:rPr lang="en-US" sz="2400" dirty="0" smtClean="0">
                <a:solidFill>
                  <a:srgbClr val="000000"/>
                </a:solidFill>
              </a:rPr>
              <a:t> strain analysis being done on 30 soil samples from successful trials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781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08272" y="5853627"/>
            <a:ext cx="20436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2000" b="0" dirty="0">
                <a:solidFill>
                  <a:srgbClr val="000000"/>
                </a:solidFill>
                <a:latin typeface="Times New Roman"/>
                <a:cs typeface="Times New Roman"/>
              </a:rPr>
              <a:t>Percent of Fields</a:t>
            </a: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 rot="16200000">
            <a:off x="-672727" y="4129046"/>
            <a:ext cx="2232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2000" b="0" dirty="0">
                <a:solidFill>
                  <a:srgbClr val="000000"/>
                </a:solidFill>
                <a:latin typeface="Times New Roman"/>
                <a:cs typeface="Times New Roman"/>
              </a:rPr>
              <a:t>Total </a:t>
            </a:r>
            <a:r>
              <a:rPr lang="en-US" sz="2000" b="0" dirty="0" err="1">
                <a:solidFill>
                  <a:srgbClr val="000000"/>
                </a:solidFill>
                <a:latin typeface="Times New Roman"/>
                <a:cs typeface="Times New Roman"/>
              </a:rPr>
              <a:t>Aflatoxins</a:t>
            </a:r>
            <a:endParaRPr lang="en-US" sz="20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8" r="4224"/>
          <a:stretch>
            <a:fillRect/>
          </a:stretch>
        </p:blipFill>
        <p:spPr bwMode="auto">
          <a:xfrm>
            <a:off x="850241" y="3429000"/>
            <a:ext cx="4247762" cy="23614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311" y="3357922"/>
            <a:ext cx="3649177" cy="2447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6538162" y="5805264"/>
            <a:ext cx="22823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2000" b="0" dirty="0">
                <a:solidFill>
                  <a:srgbClr val="000000"/>
                </a:solidFill>
                <a:latin typeface="Times New Roman"/>
                <a:cs typeface="Times New Roman"/>
              </a:rPr>
              <a:t>Percent of Fields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9552" y="1250757"/>
            <a:ext cx="79904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Biological control of </a:t>
            </a:r>
            <a:r>
              <a:rPr lang="en-US" sz="28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aflatoxin</a:t>
            </a: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in Kenya – efficacy test experiments</a:t>
            </a:r>
            <a:endParaRPr lang="en-US" sz="28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220072" y="2492896"/>
            <a:ext cx="37444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20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Hola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irrigation scheme – costal </a:t>
            </a:r>
            <a:r>
              <a:rPr lang="en-US" sz="2000" dirty="0">
                <a:solidFill>
                  <a:srgbClr val="000000"/>
                </a:solidFill>
                <a:latin typeface="Times New Roman"/>
                <a:cs typeface="Times New Roman"/>
              </a:rPr>
              <a:t>K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enya (2012)</a:t>
            </a:r>
            <a:endParaRPr lang="en-US" sz="20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83568" y="2577098"/>
            <a:ext cx="37444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20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Makueni</a:t>
            </a:r>
            <a:r>
              <a:rPr lang="en-US" sz="200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- Farmer </a:t>
            </a:r>
            <a:r>
              <a:rPr lang="en-US" sz="2000" dirty="0">
                <a:solidFill>
                  <a:srgbClr val="000000"/>
                </a:solidFill>
                <a:latin typeface="Times New Roman"/>
                <a:cs typeface="Times New Roman"/>
              </a:rPr>
              <a:t>Field Trials 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(2012)</a:t>
            </a:r>
            <a:endParaRPr lang="en-US" sz="20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32100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114247" y="-99392"/>
            <a:ext cx="4389343" cy="523220"/>
          </a:xfrm>
          <a:prstGeom prst="rect">
            <a:avLst/>
          </a:prstGeom>
          <a:extLst/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z="2800" dirty="0"/>
              <a:t>Nigeria: Efficacy on Maize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2662177"/>
              </p:ext>
            </p:extLst>
          </p:nvPr>
        </p:nvGraphicFramePr>
        <p:xfrm>
          <a:off x="29457" y="1844824"/>
          <a:ext cx="4548188" cy="4176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1866355"/>
              </p:ext>
            </p:extLst>
          </p:nvPr>
        </p:nvGraphicFramePr>
        <p:xfrm>
          <a:off x="4211960" y="1916832"/>
          <a:ext cx="4548188" cy="4176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2400" y="6300028"/>
            <a:ext cx="88902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prstClr val="black"/>
                </a:solidFill>
              </a:rPr>
              <a:t>*All means of aflasafe and control pairs significantly different; Student’s t-test (</a:t>
            </a:r>
            <a:r>
              <a:rPr lang="en-GB" i="1" dirty="0" smtClean="0">
                <a:solidFill>
                  <a:prstClr val="black"/>
                </a:solidFill>
              </a:rPr>
              <a:t>P&lt;0.05</a:t>
            </a:r>
            <a:r>
              <a:rPr lang="en-GB" dirty="0" smtClean="0">
                <a:solidFill>
                  <a:prstClr val="black"/>
                </a:solidFill>
              </a:rPr>
              <a:t>)</a:t>
            </a:r>
            <a:endParaRPr lang="en-GB" dirty="0">
              <a:solidFill>
                <a:prstClr val="black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880514"/>
              </p:ext>
            </p:extLst>
          </p:nvPr>
        </p:nvGraphicFramePr>
        <p:xfrm>
          <a:off x="1371600" y="1418104"/>
          <a:ext cx="3187544" cy="42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6886"/>
                <a:gridCol w="796886"/>
                <a:gridCol w="796886"/>
                <a:gridCol w="796886"/>
              </a:tblGrid>
              <a:tr h="242887">
                <a:tc>
                  <a:txBody>
                    <a:bodyPr/>
                    <a:lstStyle/>
                    <a:p>
                      <a:pPr algn="ctr"/>
                      <a:r>
                        <a:rPr lang="en-GB" sz="2200" spc="100" baseline="0" dirty="0" smtClean="0">
                          <a:solidFill>
                            <a:sysClr val="windowText" lastClr="000000"/>
                          </a:solidFill>
                        </a:rPr>
                        <a:t>82</a:t>
                      </a:r>
                      <a:endParaRPr lang="en-GB" sz="2200" spc="100" baseline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spc="100" baseline="0" dirty="0" smtClean="0">
                          <a:solidFill>
                            <a:sysClr val="windowText" lastClr="000000"/>
                          </a:solidFill>
                        </a:rPr>
                        <a:t>94</a:t>
                      </a:r>
                      <a:endParaRPr lang="en-GB" sz="2200" spc="100" baseline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spc="100" baseline="0" dirty="0" smtClean="0">
                          <a:solidFill>
                            <a:sysClr val="windowText" lastClr="000000"/>
                          </a:solidFill>
                        </a:rPr>
                        <a:t>83</a:t>
                      </a:r>
                      <a:endParaRPr lang="en-GB" sz="2200" spc="100" baseline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spc="100" baseline="0" dirty="0" smtClean="0">
                          <a:solidFill>
                            <a:sysClr val="windowText" lastClr="000000"/>
                          </a:solidFill>
                        </a:rPr>
                        <a:t>86</a:t>
                      </a:r>
                      <a:endParaRPr lang="en-GB" sz="2200" spc="100" baseline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000241"/>
              </p:ext>
            </p:extLst>
          </p:nvPr>
        </p:nvGraphicFramePr>
        <p:xfrm>
          <a:off x="5575456" y="1418104"/>
          <a:ext cx="3187544" cy="42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6886"/>
                <a:gridCol w="796886"/>
                <a:gridCol w="796886"/>
                <a:gridCol w="796886"/>
              </a:tblGrid>
              <a:tr h="242887">
                <a:tc>
                  <a:txBody>
                    <a:bodyPr/>
                    <a:lstStyle/>
                    <a:p>
                      <a:pPr algn="ctr"/>
                      <a:r>
                        <a:rPr lang="en-GB" sz="2200" spc="100" baseline="0" dirty="0" smtClean="0">
                          <a:solidFill>
                            <a:sysClr val="windowText" lastClr="000000"/>
                          </a:solidFill>
                        </a:rPr>
                        <a:t>82</a:t>
                      </a:r>
                      <a:endParaRPr lang="en-GB" sz="2200" spc="100" baseline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spc="100" baseline="0" dirty="0" smtClean="0">
                          <a:solidFill>
                            <a:sysClr val="windowText" lastClr="000000"/>
                          </a:solidFill>
                        </a:rPr>
                        <a:t>93</a:t>
                      </a:r>
                      <a:endParaRPr lang="en-GB" sz="2200" spc="100" baseline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spc="100" baseline="0" dirty="0" smtClean="0">
                          <a:solidFill>
                            <a:sysClr val="windowText" lastClr="000000"/>
                          </a:solidFill>
                        </a:rPr>
                        <a:t>89</a:t>
                      </a:r>
                      <a:endParaRPr lang="en-GB" sz="2200" spc="100" baseline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spc="100" baseline="0" dirty="0" smtClean="0">
                          <a:solidFill>
                            <a:sysClr val="windowText" lastClr="000000"/>
                          </a:solidFill>
                        </a:rPr>
                        <a:t>90</a:t>
                      </a:r>
                      <a:endParaRPr lang="en-GB" sz="2200" spc="100" baseline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026962"/>
              </p:ext>
            </p:extLst>
          </p:nvPr>
        </p:nvGraphicFramePr>
        <p:xfrm>
          <a:off x="34284" y="1418104"/>
          <a:ext cx="1441372" cy="42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1372"/>
              </a:tblGrid>
              <a:tr h="242887">
                <a:tc>
                  <a:txBody>
                    <a:bodyPr/>
                    <a:lstStyle/>
                    <a:p>
                      <a:pPr algn="ctr"/>
                      <a:r>
                        <a:rPr lang="en-GB" sz="2200" spc="100" baseline="0" dirty="0" smtClean="0">
                          <a:solidFill>
                            <a:schemeClr val="tx1"/>
                          </a:solidFill>
                        </a:rPr>
                        <a:t>Less (%)</a:t>
                      </a:r>
                      <a:endParaRPr lang="en-GB" sz="2200" spc="100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048000" y="2052935"/>
            <a:ext cx="1521250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prstClr val="white"/>
                </a:solidFill>
              </a:rPr>
              <a:t>At Harvest</a:t>
            </a:r>
            <a:endParaRPr lang="en-GB" sz="2400" b="1" dirty="0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58256" y="2052935"/>
            <a:ext cx="187339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prstClr val="white"/>
                </a:solidFill>
              </a:rPr>
              <a:t>After Storage</a:t>
            </a:r>
            <a:endParaRPr lang="en-GB" sz="24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914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344488" y="836712"/>
            <a:ext cx="7620000" cy="936104"/>
          </a:xfrm>
        </p:spPr>
        <p:txBody>
          <a:bodyPr/>
          <a:lstStyle/>
          <a:p>
            <a:r>
              <a:rPr lang="en-US" b="1" dirty="0" smtClean="0">
                <a:latin typeface="+mn-lt"/>
              </a:rPr>
              <a:t>Team Members</a:t>
            </a:r>
            <a:endParaRPr lang="en-US" b="1" dirty="0">
              <a:latin typeface="+mn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39552" y="1484784"/>
            <a:ext cx="7560840" cy="4536504"/>
          </a:xfrm>
        </p:spPr>
        <p:txBody>
          <a:bodyPr/>
          <a:lstStyle/>
          <a:p>
            <a:pPr algn="l"/>
            <a:r>
              <a:rPr lang="en-US" sz="2400" b="1" dirty="0" smtClean="0">
                <a:solidFill>
                  <a:srgbClr val="0000FF"/>
                </a:solidFill>
                <a:latin typeface="+mn-lt"/>
              </a:rPr>
              <a:t>Research theme 4</a:t>
            </a:r>
          </a:p>
          <a:p>
            <a:pPr marL="457200" indent="-342900" algn="l">
              <a:buFont typeface="Arial"/>
              <a:buChar char="•"/>
            </a:pPr>
            <a:r>
              <a:rPr lang="en-US" sz="2400" b="1" dirty="0" smtClean="0">
                <a:latin typeface="+mn-lt"/>
              </a:rPr>
              <a:t>Storage and Nutrition</a:t>
            </a:r>
          </a:p>
          <a:p>
            <a:pPr marL="754380" lvl="1" indent="-342900">
              <a:buFont typeface="Courier New" pitchFamily="49" charset="0"/>
              <a:buChar char="o"/>
            </a:pPr>
            <a:r>
              <a:rPr lang="en-US" sz="2400" dirty="0" smtClean="0"/>
              <a:t>Adebayo </a:t>
            </a:r>
            <a:r>
              <a:rPr lang="en-US" sz="2400" dirty="0" err="1" smtClean="0"/>
              <a:t>Abass</a:t>
            </a:r>
            <a:r>
              <a:rPr lang="en-US" sz="2400" dirty="0" smtClean="0"/>
              <a:t> and team</a:t>
            </a:r>
          </a:p>
          <a:p>
            <a:pPr marL="457200" indent="-342900" algn="l">
              <a:buFont typeface="Arial"/>
              <a:buChar char="•"/>
            </a:pPr>
            <a:r>
              <a:rPr lang="en-US" sz="2400" b="1" dirty="0" smtClean="0">
                <a:latin typeface="+mn-lt"/>
              </a:rPr>
              <a:t>Mycotoxins</a:t>
            </a:r>
          </a:p>
          <a:p>
            <a:pPr marL="754380" lvl="1" indent="-342900">
              <a:buFont typeface="Courier New" pitchFamily="49" charset="0"/>
              <a:buChar char="o"/>
            </a:pPr>
            <a:r>
              <a:rPr lang="en-US" sz="2400" dirty="0" smtClean="0"/>
              <a:t>George </a:t>
            </a:r>
            <a:r>
              <a:rPr lang="en-US" sz="2400" dirty="0" err="1" smtClean="0"/>
              <a:t>Mahuku</a:t>
            </a:r>
            <a:r>
              <a:rPr lang="en-US" sz="2400" dirty="0" smtClean="0"/>
              <a:t> and team</a:t>
            </a:r>
          </a:p>
          <a:p>
            <a:pPr marL="754380" lvl="1" indent="-342900">
              <a:buFont typeface="Courier New" pitchFamily="49" charset="0"/>
              <a:buChar char="o"/>
            </a:pPr>
            <a:endParaRPr lang="en-US" sz="1000" dirty="0" smtClean="0"/>
          </a:p>
          <a:p>
            <a:pPr algn="l"/>
            <a:r>
              <a:rPr lang="en-US" sz="2400" b="1" dirty="0" smtClean="0">
                <a:solidFill>
                  <a:srgbClr val="0000FF"/>
                </a:solidFill>
                <a:latin typeface="+mn-lt"/>
              </a:rPr>
              <a:t>Integrated with:</a:t>
            </a:r>
          </a:p>
          <a:p>
            <a:pPr marL="457200" indent="-342900" algn="l">
              <a:buFont typeface="Arial"/>
              <a:buChar char="•"/>
            </a:pPr>
            <a:r>
              <a:rPr lang="en-US" sz="2400" b="1" dirty="0" smtClean="0">
                <a:latin typeface="+mn-lt"/>
              </a:rPr>
              <a:t>Research theme 1: Fertilizer and maize variety trials</a:t>
            </a:r>
          </a:p>
          <a:p>
            <a:pPr marL="754380" lvl="1" indent="-342900">
              <a:buFont typeface="Courier New" pitchFamily="49" charset="0"/>
              <a:buChar char="o"/>
            </a:pPr>
            <a:r>
              <a:rPr lang="en-US" sz="2400" dirty="0" smtClean="0"/>
              <a:t>Job </a:t>
            </a:r>
            <a:r>
              <a:rPr lang="en-US" sz="2400" dirty="0" err="1" smtClean="0"/>
              <a:t>Kihara</a:t>
            </a:r>
            <a:r>
              <a:rPr lang="en-US" sz="2400" dirty="0" smtClean="0"/>
              <a:t> and Team</a:t>
            </a:r>
          </a:p>
          <a:p>
            <a:pPr marL="457200" indent="-342900" algn="l">
              <a:buFont typeface="Arial"/>
              <a:buChar char="•"/>
            </a:pPr>
            <a:r>
              <a:rPr lang="en-US" sz="2400" b="1" dirty="0" smtClean="0">
                <a:latin typeface="+mn-lt"/>
              </a:rPr>
              <a:t>Research theme 8: Poultry feed formulations</a:t>
            </a:r>
          </a:p>
          <a:p>
            <a:pPr marL="754380" lvl="1" indent="-342900">
              <a:buFont typeface="Courier New" pitchFamily="49" charset="0"/>
              <a:buChar char="o"/>
            </a:pPr>
            <a:r>
              <a:rPr lang="en-US" sz="2400" dirty="0" smtClean="0"/>
              <a:t>Ben </a:t>
            </a:r>
            <a:r>
              <a:rPr lang="en-US" sz="2400" dirty="0" err="1" smtClean="0"/>
              <a:t>Lukuyu</a:t>
            </a:r>
            <a:r>
              <a:rPr lang="en-US" sz="2400" dirty="0" smtClean="0"/>
              <a:t> and Team</a:t>
            </a:r>
          </a:p>
        </p:txBody>
      </p:sp>
    </p:spTree>
    <p:extLst>
      <p:ext uri="{BB962C8B-B14F-4D97-AF65-F5344CB8AC3E}">
        <p14:creationId xmlns:p14="http://schemas.microsoft.com/office/powerpoint/2010/main" val="4111964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75856" y="911622"/>
            <a:ext cx="5184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</a:rPr>
              <a:t>Interventions/Scaling-up</a:t>
            </a:r>
            <a:endParaRPr lang="en-US" sz="3200" b="1" dirty="0"/>
          </a:p>
        </p:txBody>
      </p:sp>
      <p:sp>
        <p:nvSpPr>
          <p:cNvPr id="4" name="Rectangle 3"/>
          <p:cNvSpPr/>
          <p:nvPr/>
        </p:nvSpPr>
        <p:spPr>
          <a:xfrm>
            <a:off x="251520" y="1493375"/>
            <a:ext cx="871296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prstClr val="black"/>
                </a:solidFill>
              </a:rPr>
              <a:t>Warehousing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</a:rPr>
              <a:t>Large-scale storage of maize to up-scale the improved hermetic bag storage structure initiated in three villages</a:t>
            </a:r>
          </a:p>
          <a:p>
            <a:pPr marL="800100" lvl="1" indent="-342900">
              <a:buFont typeface="Courier New" pitchFamily="49" charset="0"/>
              <a:buChar char="o"/>
            </a:pPr>
            <a:r>
              <a:rPr lang="en-US" sz="2400" dirty="0" smtClean="0">
                <a:solidFill>
                  <a:prstClr val="black"/>
                </a:solidFill>
              </a:rPr>
              <a:t>Long storage to wait for better price </a:t>
            </a:r>
            <a:r>
              <a:rPr lang="en-US" sz="2400" dirty="0" smtClean="0">
                <a:solidFill>
                  <a:srgbClr val="0000FF"/>
                </a:solidFill>
              </a:rPr>
              <a:t>(price monitoring)</a:t>
            </a:r>
          </a:p>
          <a:p>
            <a:pPr marL="800100" lvl="1" indent="-342900">
              <a:buFont typeface="Courier New" pitchFamily="49" charset="0"/>
              <a:buChar char="o"/>
            </a:pPr>
            <a:r>
              <a:rPr lang="en-US" sz="2400" dirty="0" smtClean="0">
                <a:solidFill>
                  <a:prstClr val="black"/>
                </a:solidFill>
              </a:rPr>
              <a:t>Reduce losses due to storage pests </a:t>
            </a:r>
            <a:r>
              <a:rPr lang="en-US" sz="2400" dirty="0" smtClean="0">
                <a:solidFill>
                  <a:srgbClr val="0000FF"/>
                </a:solidFill>
              </a:rPr>
              <a:t>(quarterly sampling)</a:t>
            </a:r>
          </a:p>
          <a:p>
            <a:pPr marL="800100" lvl="1" indent="-342900">
              <a:buFont typeface="Courier New" pitchFamily="49" charset="0"/>
              <a:buChar char="o"/>
            </a:pPr>
            <a:r>
              <a:rPr lang="en-US" sz="2400" dirty="0" smtClean="0">
                <a:solidFill>
                  <a:prstClr val="black"/>
                </a:solidFill>
              </a:rPr>
              <a:t>Reduce risks for contamination with mycotoxins </a:t>
            </a:r>
            <a:r>
              <a:rPr lang="en-US" sz="2400" dirty="0" smtClean="0">
                <a:solidFill>
                  <a:srgbClr val="0000FF"/>
                </a:solidFill>
              </a:rPr>
              <a:t>(quarterly sampling)</a:t>
            </a:r>
          </a:p>
          <a:p>
            <a:r>
              <a:rPr lang="en-US" sz="2800" b="1" dirty="0" smtClean="0">
                <a:solidFill>
                  <a:prstClr val="black"/>
                </a:solidFill>
              </a:rPr>
              <a:t>Maize threshing machine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</a:rPr>
              <a:t>Saves time (500kg per hour) compared to traditional methods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</a:rPr>
              <a:t>Reduces </a:t>
            </a:r>
            <a:r>
              <a:rPr lang="en-US" sz="2400" dirty="0" err="1" smtClean="0">
                <a:solidFill>
                  <a:prstClr val="black"/>
                </a:solidFill>
              </a:rPr>
              <a:t>labour</a:t>
            </a:r>
            <a:r>
              <a:rPr lang="en-US" sz="2400" dirty="0" smtClean="0">
                <a:solidFill>
                  <a:prstClr val="black"/>
                </a:solidFill>
              </a:rPr>
              <a:t> input by women, fewer people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</a:rPr>
              <a:t>Reduces waiting time for threshing (in the open), hence reduces chances for </a:t>
            </a:r>
            <a:r>
              <a:rPr lang="en-US" sz="2400" dirty="0" err="1" smtClean="0">
                <a:solidFill>
                  <a:prstClr val="black"/>
                </a:solidFill>
              </a:rPr>
              <a:t>mycotoxin</a:t>
            </a:r>
            <a:r>
              <a:rPr lang="en-US" sz="2400" dirty="0" smtClean="0">
                <a:solidFill>
                  <a:prstClr val="black"/>
                </a:solidFill>
              </a:rPr>
              <a:t> contamination</a:t>
            </a:r>
          </a:p>
          <a:p>
            <a:pPr marL="342900" indent="-342900"/>
            <a:r>
              <a:rPr lang="en-US" sz="2400" dirty="0" smtClean="0">
                <a:solidFill>
                  <a:srgbClr val="FF0000"/>
                </a:solidFill>
              </a:rPr>
              <a:t>(Scaling expert required to design further experiments)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5815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75856" y="911622"/>
            <a:ext cx="5184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</a:rPr>
              <a:t>Interventions/Scaling-up</a:t>
            </a:r>
            <a:endParaRPr lang="en-US" sz="3200" b="1" dirty="0"/>
          </a:p>
        </p:txBody>
      </p:sp>
      <p:sp>
        <p:nvSpPr>
          <p:cNvPr id="4" name="Rectangle 3"/>
          <p:cNvSpPr/>
          <p:nvPr/>
        </p:nvSpPr>
        <p:spPr>
          <a:xfrm>
            <a:off x="251520" y="1493375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</a:rPr>
              <a:t>Product development: Introducing high protein-content recipe using locally available materials –common bean</a:t>
            </a:r>
            <a:r>
              <a:rPr lang="en-US" sz="3200" dirty="0" smtClean="0">
                <a:solidFill>
                  <a:prstClr val="black"/>
                </a:solidFill>
              </a:rPr>
              <a:t>: Long </a:t>
            </a:r>
            <a:r>
              <a:rPr lang="en-US" sz="3200" dirty="0" err="1" smtClean="0">
                <a:solidFill>
                  <a:prstClr val="black"/>
                </a:solidFill>
              </a:rPr>
              <a:t>Seloto</a:t>
            </a:r>
            <a:r>
              <a:rPr lang="en-US" sz="3200" dirty="0" smtClean="0">
                <a:solidFill>
                  <a:prstClr val="black"/>
                </a:solidFill>
              </a:rPr>
              <a:t> and </a:t>
            </a:r>
            <a:r>
              <a:rPr lang="en-US" sz="3200" dirty="0" err="1" smtClean="0">
                <a:solidFill>
                  <a:prstClr val="black"/>
                </a:solidFill>
              </a:rPr>
              <a:t>Sabilo</a:t>
            </a:r>
            <a:endParaRPr lang="en-US" sz="3200" b="1" dirty="0" smtClean="0">
              <a:solidFill>
                <a:prstClr val="black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endParaRPr lang="en-US" sz="2400" dirty="0" smtClean="0">
              <a:solidFill>
                <a:prstClr val="black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prstClr val="black"/>
                </a:solidFill>
              </a:rPr>
              <a:t>Creation of awareness of nutrition problem (stunting, wasting, lack of protein in diets, etc)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prstClr val="black"/>
                </a:solidFill>
              </a:rPr>
              <a:t>New highly nutritious foods developed (6); lab analysis of new foods for nutrient density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prstClr val="black"/>
                </a:solidFill>
              </a:rPr>
              <a:t>Support the establishment of pilot processing &amp; innovation platform centers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prstClr val="black"/>
                </a:solidFill>
              </a:rPr>
              <a:t>Sensory evaluation and community-based nutrition training</a:t>
            </a:r>
          </a:p>
        </p:txBody>
      </p:sp>
    </p:spTree>
    <p:extLst>
      <p:ext uri="{BB962C8B-B14F-4D97-AF65-F5344CB8AC3E}">
        <p14:creationId xmlns:p14="http://schemas.microsoft.com/office/powerpoint/2010/main" val="23576254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/>
          <a:lstStyle/>
          <a:p>
            <a:r>
              <a:rPr lang="en-US" dirty="0" smtClean="0"/>
              <a:t>Awareness creation</a:t>
            </a:r>
            <a:endParaRPr lang="en-US" dirty="0"/>
          </a:p>
        </p:txBody>
      </p:sp>
      <p:pic>
        <p:nvPicPr>
          <p:cNvPr id="3" name="Content Placeholder 3" descr="C:\Users\Emmanuel\Dropbox\Camera Uploads\2014-11-08 12.05.52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9"/>
            <a:ext cx="4605524" cy="329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F:\2015-01-19 03.41.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482" y="0"/>
            <a:ext cx="46482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20150314_094140-0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482" y="3215426"/>
            <a:ext cx="4644980" cy="364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6" name="Picture 4" descr="F:\2015-01-19 04.15.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2988"/>
            <a:ext cx="4714957" cy="3605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4898" y="2630269"/>
            <a:ext cx="4336769" cy="646331"/>
          </a:xfrm>
          <a:prstGeom prst="rect">
            <a:avLst/>
          </a:prstGeom>
          <a:solidFill>
            <a:srgbClr val="BBE0E3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Awareness creation to selected farmers during site selection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56306" y="6027853"/>
            <a:ext cx="3887605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Atoxigenic</a:t>
            </a:r>
            <a:r>
              <a:rPr lang="en-US" b="1" dirty="0" smtClean="0"/>
              <a:t> strain </a:t>
            </a:r>
            <a:r>
              <a:rPr lang="en-US" b="1" dirty="0" err="1" smtClean="0"/>
              <a:t>imobilized</a:t>
            </a:r>
            <a:r>
              <a:rPr lang="en-US" b="1" dirty="0" smtClean="0"/>
              <a:t> on sorghum </a:t>
            </a:r>
            <a:r>
              <a:rPr lang="en-US" b="1" dirty="0" err="1" smtClean="0"/>
              <a:t>sporulates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54898" y="6488667"/>
            <a:ext cx="4254327" cy="369332"/>
          </a:xfrm>
          <a:prstGeom prst="rect">
            <a:avLst/>
          </a:prstGeom>
          <a:solidFill>
            <a:srgbClr val="BBE0E3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A farmer applying </a:t>
            </a:r>
            <a:r>
              <a:rPr lang="en-US" b="1" dirty="0" err="1" smtClean="0"/>
              <a:t>biocontrol</a:t>
            </a:r>
            <a:r>
              <a:rPr lang="en-US" b="1" dirty="0" smtClean="0"/>
              <a:t> product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293048" y="3119839"/>
            <a:ext cx="3737096" cy="369332"/>
          </a:xfrm>
          <a:prstGeom prst="rect">
            <a:avLst/>
          </a:prstGeom>
          <a:solidFill>
            <a:srgbClr val="BBE0E3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Farmers with </a:t>
            </a:r>
            <a:r>
              <a:rPr lang="en-US" b="1" dirty="0" err="1" smtClean="0">
                <a:solidFill>
                  <a:srgbClr val="000000"/>
                </a:solidFill>
              </a:rPr>
              <a:t>biocontrol</a:t>
            </a:r>
            <a:r>
              <a:rPr lang="en-US" b="1" dirty="0" smtClean="0">
                <a:solidFill>
                  <a:srgbClr val="000000"/>
                </a:solidFill>
              </a:rPr>
              <a:t> product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7571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1520" y="1493375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200" b="1" dirty="0">
              <a:solidFill>
                <a:prstClr val="black"/>
              </a:solidFill>
            </a:endParaRPr>
          </a:p>
          <a:p>
            <a:endParaRPr lang="en-US" sz="3200" b="1" dirty="0">
              <a:solidFill>
                <a:prstClr val="black"/>
              </a:solidFill>
            </a:endParaRPr>
          </a:p>
          <a:p>
            <a:r>
              <a:rPr lang="en-GB" sz="3200" dirty="0"/>
              <a:t>A</a:t>
            </a:r>
            <a:r>
              <a:rPr lang="en-GB" sz="3200" dirty="0" smtClean="0"/>
              <a:t>t </a:t>
            </a:r>
            <a:r>
              <a:rPr lang="en-GB" sz="3200" dirty="0"/>
              <a:t>least four manuscripts will be prepared for publication in international </a:t>
            </a:r>
            <a:r>
              <a:rPr lang="en-GB" sz="3200" dirty="0" smtClean="0"/>
              <a:t>peer </a:t>
            </a:r>
            <a:r>
              <a:rPr lang="en-GB" sz="3200" dirty="0"/>
              <a:t>reviewed journals in 2015/2016 as one of the deliverables for this </a:t>
            </a:r>
            <a:r>
              <a:rPr lang="en-GB" sz="3200" dirty="0" smtClean="0"/>
              <a:t>project (Research Theme 4).</a:t>
            </a:r>
            <a:endParaRPr lang="en-US" sz="3200" b="1" dirty="0" smtClean="0">
              <a:solidFill>
                <a:prstClr val="black"/>
              </a:solidFill>
            </a:endParaRPr>
          </a:p>
          <a:p>
            <a:endParaRPr lang="en-US" sz="3200" b="1" dirty="0" smtClean="0">
              <a:solidFill>
                <a:prstClr val="black"/>
              </a:solidFill>
            </a:endParaRPr>
          </a:p>
          <a:p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2183939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1520" y="1493375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200" b="1" dirty="0">
              <a:solidFill>
                <a:prstClr val="black"/>
              </a:solidFill>
            </a:endParaRPr>
          </a:p>
          <a:p>
            <a:endParaRPr lang="en-US" sz="3200" b="1" dirty="0">
              <a:solidFill>
                <a:prstClr val="black"/>
              </a:solidFill>
            </a:endParaRPr>
          </a:p>
          <a:p>
            <a:pPr algn="ctr"/>
            <a:r>
              <a:rPr lang="en-GB" sz="9600" b="1" dirty="0" smtClean="0">
                <a:solidFill>
                  <a:srgbClr val="FF9900"/>
                </a:solidFill>
              </a:rPr>
              <a:t>THANK YOU FOR LISTENING</a:t>
            </a:r>
            <a:endParaRPr lang="en-US" sz="9600" b="1" dirty="0" smtClean="0">
              <a:solidFill>
                <a:srgbClr val="FF9900"/>
              </a:solidFill>
            </a:endParaRPr>
          </a:p>
          <a:p>
            <a:endParaRPr lang="en-US" sz="3200" b="1" dirty="0" smtClean="0">
              <a:solidFill>
                <a:prstClr val="black"/>
              </a:solidFill>
            </a:endParaRPr>
          </a:p>
          <a:p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160347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1979712" y="980728"/>
            <a:ext cx="71642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prstClr val="black"/>
                </a:solidFill>
              </a:rPr>
              <a:t>Importance of f</a:t>
            </a:r>
            <a:r>
              <a:rPr lang="en-US" sz="2800" b="1" dirty="0" smtClean="0"/>
              <a:t>ood storage and </a:t>
            </a:r>
            <a:r>
              <a:rPr lang="en-US" sz="2800" b="1" dirty="0" err="1" smtClean="0"/>
              <a:t>mycotoxin</a:t>
            </a:r>
            <a:r>
              <a:rPr lang="en-US" sz="2800" b="1" dirty="0" smtClean="0"/>
              <a:t> management</a:t>
            </a:r>
            <a:endParaRPr lang="en-US" sz="2800" b="1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919729"/>
            <a:ext cx="864096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To minimize: </a:t>
            </a:r>
          </a:p>
          <a:p>
            <a:pPr marL="742950" lvl="1" indent="-285750">
              <a:buFont typeface="Courier New" pitchFamily="49" charset="0"/>
              <a:buChar char="o"/>
            </a:pPr>
            <a:r>
              <a:rPr lang="en-US" sz="2400" dirty="0"/>
              <a:t>Q</a:t>
            </a:r>
            <a:r>
              <a:rPr lang="en-US" sz="2400" dirty="0" smtClean="0"/>
              <a:t>uantitative losses (food security: accessibility, affordability) </a:t>
            </a:r>
          </a:p>
          <a:p>
            <a:pPr marL="742950" lvl="1" indent="-285750">
              <a:buFont typeface="Courier New" pitchFamily="49" charset="0"/>
              <a:buChar char="o"/>
            </a:pPr>
            <a:r>
              <a:rPr lang="en-US" sz="2400" dirty="0" smtClean="0"/>
              <a:t>Qualitative losses (nutritive value and safety of food)</a:t>
            </a:r>
          </a:p>
          <a:p>
            <a:pPr marL="742950" lvl="1" indent="-285750">
              <a:buFont typeface="Courier New" pitchFamily="49" charset="0"/>
              <a:buChar char="o"/>
            </a:pPr>
            <a:r>
              <a:rPr lang="en-US" sz="2400" dirty="0" smtClean="0"/>
              <a:t>Financial losses and safeguard trade - especially international trade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So that the harvested food reaches the consumer  to fulfill satisfaction in terms of quality, quantity and safety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/>
              <a:t>But due to poor or absence of </a:t>
            </a:r>
            <a:r>
              <a:rPr lang="en-US" sz="2400" dirty="0" smtClean="0"/>
              <a:t>improved: </a:t>
            </a:r>
            <a:endParaRPr lang="en-US" sz="2400" dirty="0"/>
          </a:p>
          <a:p>
            <a:pPr marL="742950" lvl="1" indent="-285750">
              <a:buFont typeface="Courier New" pitchFamily="49" charset="0"/>
              <a:buChar char="o"/>
            </a:pPr>
            <a:r>
              <a:rPr lang="en-US" sz="2400" dirty="0" smtClean="0"/>
              <a:t>Pre- &amp; post-harvest management technologies , including storage </a:t>
            </a:r>
            <a:r>
              <a:rPr lang="en-US" sz="2400" dirty="0"/>
              <a:t>infrastructure</a:t>
            </a:r>
          </a:p>
          <a:p>
            <a:pPr marL="742950" lvl="1" indent="-285750">
              <a:buFont typeface="Courier New" pitchFamily="49" charset="0"/>
              <a:buChar char="o"/>
            </a:pPr>
            <a:r>
              <a:rPr lang="en-US" sz="2400" dirty="0" smtClean="0"/>
              <a:t>Improved processing methods and machinery</a:t>
            </a:r>
            <a:endParaRPr lang="en-US" sz="2400" dirty="0"/>
          </a:p>
          <a:p>
            <a:pPr marL="742950" lvl="1" indent="-285750">
              <a:buFont typeface="Courier New" pitchFamily="49" charset="0"/>
              <a:buChar char="o"/>
            </a:pPr>
            <a:r>
              <a:rPr lang="en-US" sz="2400" dirty="0"/>
              <a:t>Market facilities</a:t>
            </a:r>
          </a:p>
          <a:p>
            <a:pPr marL="742950" lvl="1" indent="-285750">
              <a:buFont typeface="Courier New" pitchFamily="49" charset="0"/>
              <a:buChar char="o"/>
            </a:pPr>
            <a:r>
              <a:rPr lang="en-US" sz="2400" dirty="0" smtClean="0"/>
              <a:t>Awareness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67924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251520" y="1198493"/>
            <a:ext cx="878497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prstClr val="black"/>
                </a:solidFill>
              </a:rPr>
              <a:t>Importance of f</a:t>
            </a:r>
            <a:r>
              <a:rPr lang="en-US" sz="2800" b="1" dirty="0" smtClean="0"/>
              <a:t>ood storage and </a:t>
            </a:r>
            <a:r>
              <a:rPr lang="en-US" sz="2800" b="1" dirty="0" err="1" smtClean="0"/>
              <a:t>mycotoxin</a:t>
            </a:r>
            <a:r>
              <a:rPr lang="en-US" sz="2800" b="1" dirty="0" smtClean="0"/>
              <a:t> management</a:t>
            </a:r>
            <a:endParaRPr lang="en-US" sz="28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2132856"/>
            <a:ext cx="87849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Significant  post-harvest losses are experienced (20 – 40% in Africa)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H</a:t>
            </a:r>
            <a:r>
              <a:rPr lang="en-US" sz="3200" dirty="0" smtClean="0">
                <a:solidFill>
                  <a:srgbClr val="000000"/>
                </a:solidFill>
              </a:rPr>
              <a:t>ealth problems from consumption of unsafe foods – mycotoxins (cancer, child stunting, immune suppression, </a:t>
            </a:r>
            <a:r>
              <a:rPr lang="en-US" sz="3200" dirty="0">
                <a:solidFill>
                  <a:srgbClr val="000000"/>
                </a:solidFill>
              </a:rPr>
              <a:t>blood and nerve </a:t>
            </a:r>
            <a:r>
              <a:rPr lang="en-US" sz="3200" dirty="0" smtClean="0">
                <a:solidFill>
                  <a:srgbClr val="000000"/>
                </a:solidFill>
              </a:rPr>
              <a:t>defects, instant death, etc.)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Rejection of agricultural products with higher than the regulated limits for mycotoxins (aflatoxin in Kenya) </a:t>
            </a:r>
            <a:r>
              <a:rPr lang="en-US" sz="3200" dirty="0">
                <a:solidFill>
                  <a:srgbClr val="000000"/>
                </a:solidFill>
              </a:rPr>
              <a:t>– loss of market opportunities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43855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323528" y="1268760"/>
            <a:ext cx="88204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prstClr val="black"/>
                </a:solidFill>
              </a:rPr>
              <a:t>What are the possible impacts of food losses and high </a:t>
            </a:r>
            <a:r>
              <a:rPr lang="en-US" sz="3600" b="1" dirty="0" err="1" smtClean="0">
                <a:solidFill>
                  <a:prstClr val="black"/>
                </a:solidFill>
              </a:rPr>
              <a:t>mycotoxin</a:t>
            </a:r>
            <a:r>
              <a:rPr lang="en-US" sz="3600" b="1" dirty="0" smtClean="0">
                <a:solidFill>
                  <a:prstClr val="black"/>
                </a:solidFill>
              </a:rPr>
              <a:t> in foods?</a:t>
            </a:r>
            <a:endParaRPr lang="en-US" sz="36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852936"/>
            <a:ext cx="86054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3600" dirty="0" smtClean="0">
                <a:solidFill>
                  <a:prstClr val="black"/>
                </a:solidFill>
              </a:rPr>
              <a:t>Insufficient household foods for 365days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600" dirty="0" smtClean="0">
                <a:solidFill>
                  <a:prstClr val="black"/>
                </a:solidFill>
              </a:rPr>
              <a:t>Poor quality of nutrients  in household diets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600" dirty="0" smtClean="0">
                <a:solidFill>
                  <a:prstClr val="black"/>
                </a:solidFill>
              </a:rPr>
              <a:t>Unsafe foods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600" dirty="0" smtClean="0">
                <a:solidFill>
                  <a:prstClr val="black"/>
                </a:solidFill>
              </a:rPr>
              <a:t>Malnutrition in children, lactating women and the elderly.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600" dirty="0" smtClean="0">
                <a:solidFill>
                  <a:prstClr val="black"/>
                </a:solidFill>
              </a:rPr>
              <a:t>Frail or sickly population </a:t>
            </a:r>
            <a:endParaRPr lang="en-US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671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2843808" y="836712"/>
            <a:ext cx="5256584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Post-harvest loss assessment: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characteristics of a maize-based system</a:t>
            </a: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41834" y="6402814"/>
            <a:ext cx="17666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Abass </a:t>
            </a:r>
            <a:r>
              <a:rPr lang="en-US" sz="1600" i="1" dirty="0" smtClean="0"/>
              <a:t>et al</a:t>
            </a:r>
            <a:r>
              <a:rPr lang="en-US" sz="1600" dirty="0" smtClean="0"/>
              <a:t>., 2014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51107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1549459" y="1196752"/>
            <a:ext cx="75608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prstClr val="black"/>
                </a:solidFill>
              </a:rPr>
              <a:t>What has been done in </a:t>
            </a:r>
            <a:r>
              <a:rPr lang="en-US" sz="3600" b="1" dirty="0" err="1" smtClean="0">
                <a:solidFill>
                  <a:prstClr val="black"/>
                </a:solidFill>
              </a:rPr>
              <a:t>Babati</a:t>
            </a:r>
            <a:r>
              <a:rPr lang="en-US" sz="3600" b="1" dirty="0" smtClean="0">
                <a:solidFill>
                  <a:prstClr val="black"/>
                </a:solidFill>
              </a:rPr>
              <a:t>?</a:t>
            </a:r>
            <a:endParaRPr lang="en-US" sz="36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2060848"/>
            <a:ext cx="878497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Arial" pitchFamily="34" charset="0"/>
              <a:buChar char="•"/>
            </a:pPr>
            <a:r>
              <a:rPr lang="en-GB" sz="2000" dirty="0">
                <a:cs typeface="Times New Roman" panose="02020603050405020304" pitchFamily="18" charset="0"/>
              </a:rPr>
              <a:t>120 maize samples at storage (Day 0) collected in August/September 2014</a:t>
            </a:r>
          </a:p>
          <a:p>
            <a:pPr marL="457200" lvl="0" indent="-457200" algn="just">
              <a:buFont typeface="Arial" pitchFamily="34" charset="0"/>
              <a:buChar char="•"/>
            </a:pPr>
            <a:r>
              <a:rPr lang="en-GB" sz="2000" dirty="0" smtClean="0">
                <a:cs typeface="Times New Roman" panose="02020603050405020304" pitchFamily="18" charset="0"/>
              </a:rPr>
              <a:t>180 </a:t>
            </a:r>
            <a:r>
              <a:rPr lang="en-GB" sz="2000" dirty="0">
                <a:cs typeface="Times New Roman" panose="02020603050405020304" pitchFamily="18" charset="0"/>
              </a:rPr>
              <a:t>maize samples at storage (Day 90) collected in November </a:t>
            </a:r>
            <a:r>
              <a:rPr lang="en-GB" sz="2000" dirty="0" smtClean="0">
                <a:cs typeface="Times New Roman" panose="02020603050405020304" pitchFamily="18" charset="0"/>
              </a:rPr>
              <a:t>2014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en-GB" sz="2000" dirty="0">
                <a:cs typeface="Times New Roman" panose="02020603050405020304" pitchFamily="18" charset="0"/>
              </a:rPr>
              <a:t>180 maize samples at storage (Day </a:t>
            </a:r>
            <a:r>
              <a:rPr lang="en-GB" sz="2000" dirty="0" smtClean="0">
                <a:cs typeface="Times New Roman" panose="02020603050405020304" pitchFamily="18" charset="0"/>
              </a:rPr>
              <a:t>180</a:t>
            </a:r>
            <a:r>
              <a:rPr lang="en-GB" sz="2000" dirty="0">
                <a:cs typeface="Times New Roman" panose="02020603050405020304" pitchFamily="18" charset="0"/>
              </a:rPr>
              <a:t>) collected in </a:t>
            </a:r>
            <a:r>
              <a:rPr lang="en-GB" sz="2000" dirty="0" smtClean="0">
                <a:cs typeface="Times New Roman" panose="02020603050405020304" pitchFamily="18" charset="0"/>
              </a:rPr>
              <a:t>February 2015</a:t>
            </a:r>
            <a:endParaRPr lang="en-GB" sz="2000" dirty="0">
              <a:cs typeface="Times New Roman" panose="02020603050405020304" pitchFamily="18" charset="0"/>
            </a:endParaRPr>
          </a:p>
          <a:p>
            <a:pPr marL="457200" lvl="0" indent="-457200" algn="just">
              <a:buFont typeface="Arial" pitchFamily="34" charset="0"/>
              <a:buChar char="•"/>
            </a:pPr>
            <a:r>
              <a:rPr lang="en-GB" sz="2000" dirty="0" smtClean="0">
                <a:cs typeface="Times New Roman" panose="02020603050405020304" pitchFamily="18" charset="0"/>
              </a:rPr>
              <a:t>Samples assayed for </a:t>
            </a:r>
            <a:r>
              <a:rPr lang="en-GB" sz="2000" dirty="0" err="1" smtClean="0">
                <a:cs typeface="Times New Roman" panose="02020603050405020304" pitchFamily="18" charset="0"/>
              </a:rPr>
              <a:t>aflatoxin</a:t>
            </a:r>
            <a:r>
              <a:rPr lang="en-GB" sz="2000" dirty="0" smtClean="0">
                <a:cs typeface="Times New Roman" panose="02020603050405020304" pitchFamily="18" charset="0"/>
              </a:rPr>
              <a:t> and </a:t>
            </a:r>
            <a:r>
              <a:rPr lang="en-GB" sz="2000" dirty="0" err="1" smtClean="0">
                <a:cs typeface="Times New Roman" panose="02020603050405020304" pitchFamily="18" charset="0"/>
              </a:rPr>
              <a:t>fumonisin</a:t>
            </a:r>
            <a:endParaRPr lang="en-GB" sz="2000" dirty="0" smtClean="0">
              <a:cs typeface="Times New Roman" panose="02020603050405020304" pitchFamily="18" charset="0"/>
            </a:endParaRPr>
          </a:p>
          <a:p>
            <a:pPr marL="457200" lvl="0" indent="-457200" algn="just">
              <a:buFont typeface="Arial" pitchFamily="34" charset="0"/>
              <a:buChar char="•"/>
            </a:pPr>
            <a:r>
              <a:rPr lang="en-GB" sz="2000" dirty="0" smtClean="0">
                <a:cs typeface="Times New Roman" panose="02020603050405020304" pitchFamily="18" charset="0"/>
              </a:rPr>
              <a:t>103 maize samples collected in June 2015 from maize variety and fertilizer trials conducted by Research Theme 1 to determine influence of maize variety and fertilizers on mycotoxins. The samples are currently being processed prior to lab mycotoxin analysis</a:t>
            </a:r>
          </a:p>
          <a:p>
            <a:pPr marL="457200" lvl="0" indent="-457200" algn="just">
              <a:buFont typeface="Arial" pitchFamily="34" charset="0"/>
              <a:buChar char="•"/>
            </a:pPr>
            <a:r>
              <a:rPr lang="en-GB" sz="2000" dirty="0" smtClean="0">
                <a:cs typeface="Times New Roman" panose="02020603050405020304" pitchFamily="18" charset="0"/>
              </a:rPr>
              <a:t>Aflatoxin bio-control activities executed in 4 villages (</a:t>
            </a:r>
            <a:r>
              <a:rPr lang="en-US" sz="2000" dirty="0" err="1"/>
              <a:t>Sabilo</a:t>
            </a:r>
            <a:r>
              <a:rPr lang="en-US" sz="2000" dirty="0"/>
              <a:t>, </a:t>
            </a:r>
            <a:r>
              <a:rPr lang="en-US" sz="2000" dirty="0" err="1"/>
              <a:t>Sangaiwe</a:t>
            </a:r>
            <a:r>
              <a:rPr lang="en-US" sz="2000" dirty="0"/>
              <a:t>, </a:t>
            </a:r>
            <a:r>
              <a:rPr lang="en-US" sz="2000" dirty="0" err="1"/>
              <a:t>Matufa</a:t>
            </a:r>
            <a:r>
              <a:rPr lang="en-US" sz="2000" dirty="0"/>
              <a:t> and </a:t>
            </a:r>
            <a:r>
              <a:rPr lang="en-US" sz="2000" dirty="0" err="1"/>
              <a:t>Hallu</a:t>
            </a:r>
            <a:r>
              <a:rPr lang="en-US" sz="2000" dirty="0"/>
              <a:t> Villages</a:t>
            </a:r>
            <a:r>
              <a:rPr lang="en-GB" sz="2000" dirty="0" smtClean="0">
                <a:cs typeface="Times New Roman" panose="02020603050405020304" pitchFamily="18" charset="0"/>
              </a:rPr>
              <a:t>) with 20 farmers per village </a:t>
            </a:r>
          </a:p>
          <a:p>
            <a:pPr marL="457200" lvl="0" indent="-457200"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prstClr val="black"/>
                </a:solidFill>
              </a:rPr>
              <a:t>Assessment of post-harvest losses in maize in three storage structures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prstClr val="black"/>
                </a:solidFill>
              </a:rPr>
              <a:t>Assessment of nutritional status of the diet for the population of maize based farming system (children and the vulnerable groups)</a:t>
            </a:r>
            <a:endParaRPr lang="en-US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154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9" y="1772816"/>
            <a:ext cx="86577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prstClr val="black"/>
                </a:solidFill>
              </a:rPr>
              <a:t>Conducted in Long, </a:t>
            </a:r>
            <a:r>
              <a:rPr lang="en-US" sz="2800" dirty="0" err="1" smtClean="0">
                <a:solidFill>
                  <a:prstClr val="black"/>
                </a:solidFill>
              </a:rPr>
              <a:t>Sabilo</a:t>
            </a:r>
            <a:r>
              <a:rPr lang="en-US" sz="2800" dirty="0" smtClean="0">
                <a:solidFill>
                  <a:prstClr val="black"/>
                </a:solidFill>
              </a:rPr>
              <a:t> and </a:t>
            </a:r>
            <a:r>
              <a:rPr lang="en-US" sz="2800" dirty="0" err="1" smtClean="0">
                <a:solidFill>
                  <a:prstClr val="black"/>
                </a:solidFill>
              </a:rPr>
              <a:t>Seloto</a:t>
            </a:r>
            <a:r>
              <a:rPr lang="en-US" sz="2800" dirty="0" smtClean="0">
                <a:solidFill>
                  <a:prstClr val="black"/>
                </a:solidFill>
              </a:rPr>
              <a:t>, involving 60 farmers and 5 tons of maize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7545" y="1198493"/>
            <a:ext cx="8513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prstClr val="black"/>
                </a:solidFill>
              </a:rPr>
              <a:t>Assessment of post-harvest losses in maize 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9513" y="2996952"/>
            <a:ext cx="16561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Percentage loss of maize </a:t>
            </a:r>
            <a:r>
              <a:rPr lang="en-GB" sz="2400" b="1" dirty="0"/>
              <a:t>stored for 8 months</a:t>
            </a:r>
            <a:endParaRPr lang="en-US" sz="2400" dirty="0"/>
          </a:p>
        </p:txBody>
      </p:sp>
      <p:graphicFrame>
        <p:nvGraphicFramePr>
          <p:cNvPr id="7" name="Chart 6"/>
          <p:cNvGraphicFramePr/>
          <p:nvPr/>
        </p:nvGraphicFramePr>
        <p:xfrm>
          <a:off x="2339752" y="2852936"/>
          <a:ext cx="6657578" cy="3848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95717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91680" y="1916832"/>
            <a:ext cx="46972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</a:rPr>
              <a:t>Assessment of nutritional status of </a:t>
            </a:r>
            <a:r>
              <a:rPr lang="en-GB" sz="2400" b="1" dirty="0" smtClean="0">
                <a:solidFill>
                  <a:srgbClr val="0000FF"/>
                </a:solidFill>
              </a:rPr>
              <a:t>pregnant women </a:t>
            </a:r>
            <a:r>
              <a:rPr lang="en-GB" sz="2400" b="1" dirty="0" smtClean="0"/>
              <a:t>in Babati</a:t>
            </a:r>
            <a:endParaRPr lang="en-US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323528" y="6423719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solidFill>
                  <a:srgbClr val="FF0000"/>
                </a:solidFill>
              </a:rPr>
              <a:t>M</a:t>
            </a:r>
            <a:r>
              <a:rPr lang="en-US" sz="2400" dirty="0" smtClean="0">
                <a:solidFill>
                  <a:srgbClr val="FF0000"/>
                </a:solidFill>
              </a:rPr>
              <a:t>id-upper arm circumference (MUAC)</a:t>
            </a:r>
            <a:endParaRPr 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4037765"/>
              </p:ext>
            </p:extLst>
          </p:nvPr>
        </p:nvGraphicFramePr>
        <p:xfrm>
          <a:off x="323528" y="1742619"/>
          <a:ext cx="8640960" cy="4681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>
            <a:off x="1619672" y="620688"/>
            <a:ext cx="6192688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Assessment of nutritional status of farm households in maize-based farming system (children and the other vulnerable groups)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477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RISING_presentation_template_Glob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Africa RISING presentations template_ESA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1316</Words>
  <Application>Microsoft Macintosh PowerPoint</Application>
  <PresentationFormat>On-screen Show (4:3)</PresentationFormat>
  <Paragraphs>286</Paragraphs>
  <Slides>24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AfricaRISING_presentation_template_Global</vt:lpstr>
      <vt:lpstr>2_Custom Design</vt:lpstr>
      <vt:lpstr>Africa RISING presentations template_ESA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Awareness creation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Boniface</dc:creator>
  <cp:lastModifiedBy>George Mahuku</cp:lastModifiedBy>
  <cp:revision>27</cp:revision>
  <dcterms:created xsi:type="dcterms:W3CDTF">2015-07-10T10:54:11Z</dcterms:created>
  <dcterms:modified xsi:type="dcterms:W3CDTF">2015-07-14T06:10:18Z</dcterms:modified>
</cp:coreProperties>
</file>